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56" r:id="rId2"/>
    <p:sldId id="273" r:id="rId3"/>
    <p:sldId id="257" r:id="rId4"/>
    <p:sldId id="271" r:id="rId5"/>
    <p:sldId id="259" r:id="rId6"/>
    <p:sldId id="266" r:id="rId7"/>
    <p:sldId id="267" r:id="rId8"/>
    <p:sldId id="272" r:id="rId9"/>
    <p:sldId id="262" r:id="rId10"/>
    <p:sldId id="268" r:id="rId11"/>
    <p:sldId id="263" r:id="rId12"/>
    <p:sldId id="269" r:id="rId13"/>
    <p:sldId id="279" r:id="rId14"/>
    <p:sldId id="275" r:id="rId15"/>
    <p:sldId id="291" r:id="rId16"/>
    <p:sldId id="292" r:id="rId17"/>
    <p:sldId id="298" r:id="rId18"/>
    <p:sldId id="274" r:id="rId19"/>
    <p:sldId id="278" r:id="rId20"/>
    <p:sldId id="277" r:id="rId21"/>
    <p:sldId id="282" r:id="rId22"/>
    <p:sldId id="283" r:id="rId23"/>
    <p:sldId id="284" r:id="rId24"/>
    <p:sldId id="285" r:id="rId25"/>
    <p:sldId id="286" r:id="rId26"/>
    <p:sldId id="287" r:id="rId27"/>
    <p:sldId id="290" r:id="rId28"/>
    <p:sldId id="289" r:id="rId29"/>
    <p:sldId id="293" r:id="rId30"/>
    <p:sldId id="294" r:id="rId31"/>
    <p:sldId id="297" r:id="rId32"/>
    <p:sldId id="296" r:id="rId33"/>
    <p:sldId id="26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72" d="100"/>
          <a:sy n="72" d="100"/>
        </p:scale>
        <p:origin x="678" y="66"/>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0.svg"/></Relationships>
</file>

<file path=ppt/diagrams/_rels/data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0.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7BE0D2-B950-42F4-ACF6-F4858D019A82}"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8CB5252B-9A56-46EA-B3AC-BF4C67C7D77E}">
      <dgm:prSet/>
      <dgm:spPr/>
      <dgm:t>
        <a:bodyPr/>
        <a:lstStyle/>
        <a:p>
          <a:pPr>
            <a:lnSpc>
              <a:spcPct val="100000"/>
            </a:lnSpc>
            <a:defRPr b="1"/>
          </a:pPr>
          <a:r>
            <a:rPr lang="en-US" dirty="0"/>
            <a:t>Common Questions About WG-PNP</a:t>
          </a:r>
        </a:p>
      </dgm:t>
    </dgm:pt>
    <dgm:pt modelId="{AE2DE30D-2990-4D5C-AF40-FE652B705FE1}" type="parTrans" cxnId="{9580C48B-62E0-4693-97FD-F020ADDF8F77}">
      <dgm:prSet/>
      <dgm:spPr/>
      <dgm:t>
        <a:bodyPr/>
        <a:lstStyle/>
        <a:p>
          <a:endParaRPr lang="en-US"/>
        </a:p>
      </dgm:t>
    </dgm:pt>
    <dgm:pt modelId="{337E124F-93EE-4E01-B5BB-AC0D6807DA00}" type="sibTrans" cxnId="{9580C48B-62E0-4693-97FD-F020ADDF8F77}">
      <dgm:prSet/>
      <dgm:spPr/>
      <dgm:t>
        <a:bodyPr/>
        <a:lstStyle/>
        <a:p>
          <a:endParaRPr lang="en-US"/>
        </a:p>
      </dgm:t>
    </dgm:pt>
    <dgm:pt modelId="{154FE1BA-49D2-4375-A6FD-DA2AE6B3BD26}">
      <dgm:prSet/>
      <dgm:spPr/>
      <dgm:t>
        <a:bodyPr/>
        <a:lstStyle/>
        <a:p>
          <a:pPr>
            <a:lnSpc>
              <a:spcPct val="100000"/>
            </a:lnSpc>
            <a:defRPr b="1"/>
          </a:pPr>
          <a:r>
            <a:rPr lang="en-US" b="1" dirty="0"/>
            <a:t>When should File Maintenance be sent to HEAB? </a:t>
          </a:r>
          <a:endParaRPr lang="en-US" dirty="0"/>
        </a:p>
      </dgm:t>
    </dgm:pt>
    <dgm:pt modelId="{0E22C79E-BC77-4902-AEC8-1F35A46DA00E}" type="parTrans" cxnId="{412865BC-1229-40A9-8702-4815A14291E4}">
      <dgm:prSet/>
      <dgm:spPr/>
      <dgm:t>
        <a:bodyPr/>
        <a:lstStyle/>
        <a:p>
          <a:endParaRPr lang="en-US"/>
        </a:p>
      </dgm:t>
    </dgm:pt>
    <dgm:pt modelId="{0D16CE82-1A49-49B0-8E1D-A0D1733EC4EF}" type="sibTrans" cxnId="{412865BC-1229-40A9-8702-4815A14291E4}">
      <dgm:prSet/>
      <dgm:spPr/>
      <dgm:t>
        <a:bodyPr/>
        <a:lstStyle/>
        <a:p>
          <a:endParaRPr lang="en-US"/>
        </a:p>
      </dgm:t>
    </dgm:pt>
    <dgm:pt modelId="{4DA7DBE8-8E07-468D-AADC-093388FA82EF}">
      <dgm:prSet/>
      <dgm:spPr/>
      <dgm:t>
        <a:bodyPr/>
        <a:lstStyle/>
        <a:p>
          <a:pPr>
            <a:lnSpc>
              <a:spcPct val="100000"/>
            </a:lnSpc>
            <a:buFont typeface="Arial" panose="020B0604020202020204" pitchFamily="34" charset="0"/>
            <a:buChar char="•"/>
          </a:pPr>
          <a:r>
            <a:rPr lang="en-US" dirty="0"/>
            <a:t>Every WG-PNP school should send File Maintenance to HEAB within </a:t>
          </a:r>
          <a:r>
            <a:rPr lang="en-US" b="1" dirty="0"/>
            <a:t>2</a:t>
          </a:r>
          <a:r>
            <a:rPr lang="en-US" dirty="0"/>
            <a:t> </a:t>
          </a:r>
          <a:r>
            <a:rPr lang="en-US" b="1" dirty="0"/>
            <a:t>weeks</a:t>
          </a:r>
          <a:r>
            <a:rPr lang="en-US" dirty="0"/>
            <a:t> after your school’s </a:t>
          </a:r>
          <a:r>
            <a:rPr lang="en-US" b="1" dirty="0"/>
            <a:t>census date</a:t>
          </a:r>
          <a:r>
            <a:rPr lang="en-US" dirty="0"/>
            <a:t>.</a:t>
          </a:r>
          <a:br>
            <a:rPr lang="en-US" dirty="0"/>
          </a:br>
          <a:endParaRPr lang="en-US" dirty="0"/>
        </a:p>
      </dgm:t>
    </dgm:pt>
    <dgm:pt modelId="{73647D74-6384-4210-8EF1-18BDED4E4DB6}" type="parTrans" cxnId="{0A794C0A-2438-4B9D-8168-FCD0691A94C8}">
      <dgm:prSet/>
      <dgm:spPr/>
      <dgm:t>
        <a:bodyPr/>
        <a:lstStyle/>
        <a:p>
          <a:endParaRPr lang="en-US"/>
        </a:p>
      </dgm:t>
    </dgm:pt>
    <dgm:pt modelId="{8EDA19E0-2AAF-4003-A15C-8D2F3C527169}" type="sibTrans" cxnId="{0A794C0A-2438-4B9D-8168-FCD0691A94C8}">
      <dgm:prSet/>
      <dgm:spPr/>
      <dgm:t>
        <a:bodyPr/>
        <a:lstStyle/>
        <a:p>
          <a:endParaRPr lang="en-US"/>
        </a:p>
      </dgm:t>
    </dgm:pt>
    <dgm:pt modelId="{0B18108F-5EC6-49F3-AB61-12892892734E}">
      <dgm:prSet/>
      <dgm:spPr/>
      <dgm:t>
        <a:bodyPr/>
        <a:lstStyle/>
        <a:p>
          <a:pPr>
            <a:lnSpc>
              <a:spcPct val="100000"/>
            </a:lnSpc>
            <a:buFont typeface="Arial" panose="020B0604020202020204" pitchFamily="34" charset="0"/>
            <a:buChar char="•"/>
          </a:pPr>
          <a:r>
            <a:rPr lang="en-US" dirty="0"/>
            <a:t>Continue to send additional File Maintenance to HEAB as student enrollment changes in your school occur. </a:t>
          </a:r>
        </a:p>
      </dgm:t>
    </dgm:pt>
    <dgm:pt modelId="{C5609766-12B2-4BAB-8E8C-BD53DB0C76D0}" type="parTrans" cxnId="{BDDBB2CD-3302-4E47-BD0E-F3C2718C1790}">
      <dgm:prSet/>
      <dgm:spPr/>
      <dgm:t>
        <a:bodyPr/>
        <a:lstStyle/>
        <a:p>
          <a:endParaRPr lang="en-US"/>
        </a:p>
      </dgm:t>
    </dgm:pt>
    <dgm:pt modelId="{2174772F-1214-4446-9069-FE36585971E1}" type="sibTrans" cxnId="{BDDBB2CD-3302-4E47-BD0E-F3C2718C1790}">
      <dgm:prSet/>
      <dgm:spPr/>
      <dgm:t>
        <a:bodyPr/>
        <a:lstStyle/>
        <a:p>
          <a:endParaRPr lang="en-US"/>
        </a:p>
      </dgm:t>
    </dgm:pt>
    <dgm:pt modelId="{F9DE5F5F-7431-40D1-A6DC-CDF8122E6506}" type="pres">
      <dgm:prSet presAssocID="{897BE0D2-B950-42F4-ACF6-F4858D019A82}" presName="root" presStyleCnt="0">
        <dgm:presLayoutVars>
          <dgm:dir/>
          <dgm:resizeHandles val="exact"/>
        </dgm:presLayoutVars>
      </dgm:prSet>
      <dgm:spPr/>
    </dgm:pt>
    <dgm:pt modelId="{2E21E1BB-6D6F-468A-AFB6-D2A90C022EB5}" type="pres">
      <dgm:prSet presAssocID="{8CB5252B-9A56-46EA-B3AC-BF4C67C7D77E}" presName="compNode" presStyleCnt="0"/>
      <dgm:spPr/>
    </dgm:pt>
    <dgm:pt modelId="{AAD013C4-0FD0-40B5-BE75-4CC17AC50419}" type="pres">
      <dgm:prSet presAssocID="{8CB5252B-9A56-46EA-B3AC-BF4C67C7D77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9B9F0497-A735-4776-BAA0-57AB0F28D27F}" type="pres">
      <dgm:prSet presAssocID="{8CB5252B-9A56-46EA-B3AC-BF4C67C7D77E}" presName="iconSpace" presStyleCnt="0"/>
      <dgm:spPr/>
    </dgm:pt>
    <dgm:pt modelId="{A77328CC-2F77-4783-A936-79EC2842E41E}" type="pres">
      <dgm:prSet presAssocID="{8CB5252B-9A56-46EA-B3AC-BF4C67C7D77E}" presName="parTx" presStyleLbl="revTx" presStyleIdx="0" presStyleCnt="4">
        <dgm:presLayoutVars>
          <dgm:chMax val="0"/>
          <dgm:chPref val="0"/>
        </dgm:presLayoutVars>
      </dgm:prSet>
      <dgm:spPr/>
    </dgm:pt>
    <dgm:pt modelId="{7D124176-DC5B-4608-AE97-B2A27FACAFEE}" type="pres">
      <dgm:prSet presAssocID="{8CB5252B-9A56-46EA-B3AC-BF4C67C7D77E}" presName="txSpace" presStyleCnt="0"/>
      <dgm:spPr/>
    </dgm:pt>
    <dgm:pt modelId="{810437ED-F561-4192-BD67-EACDCDEB29B0}" type="pres">
      <dgm:prSet presAssocID="{8CB5252B-9A56-46EA-B3AC-BF4C67C7D77E}" presName="desTx" presStyleLbl="revTx" presStyleIdx="1" presStyleCnt="4">
        <dgm:presLayoutVars/>
      </dgm:prSet>
      <dgm:spPr/>
    </dgm:pt>
    <dgm:pt modelId="{BB62B906-C441-484D-B033-A03CB72828A1}" type="pres">
      <dgm:prSet presAssocID="{337E124F-93EE-4E01-B5BB-AC0D6807DA00}" presName="sibTrans" presStyleCnt="0"/>
      <dgm:spPr/>
    </dgm:pt>
    <dgm:pt modelId="{0120FD39-D29A-478F-A322-0D954BD63E04}" type="pres">
      <dgm:prSet presAssocID="{154FE1BA-49D2-4375-A6FD-DA2AE6B3BD26}" presName="compNode" presStyleCnt="0"/>
      <dgm:spPr/>
    </dgm:pt>
    <dgm:pt modelId="{E0AD30C0-ABC0-4664-93FB-BEA41496F779}" type="pres">
      <dgm:prSet presAssocID="{154FE1BA-49D2-4375-A6FD-DA2AE6B3BD2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8178227C-680E-4E5E-A1C1-6E83719CC3F5}" type="pres">
      <dgm:prSet presAssocID="{154FE1BA-49D2-4375-A6FD-DA2AE6B3BD26}" presName="iconSpace" presStyleCnt="0"/>
      <dgm:spPr/>
    </dgm:pt>
    <dgm:pt modelId="{191D2FE9-986E-49A3-930F-7D9703333844}" type="pres">
      <dgm:prSet presAssocID="{154FE1BA-49D2-4375-A6FD-DA2AE6B3BD26}" presName="parTx" presStyleLbl="revTx" presStyleIdx="2" presStyleCnt="4">
        <dgm:presLayoutVars>
          <dgm:chMax val="0"/>
          <dgm:chPref val="0"/>
        </dgm:presLayoutVars>
      </dgm:prSet>
      <dgm:spPr/>
    </dgm:pt>
    <dgm:pt modelId="{4063C225-C782-41A4-92EB-C813100ABAA5}" type="pres">
      <dgm:prSet presAssocID="{154FE1BA-49D2-4375-A6FD-DA2AE6B3BD26}" presName="txSpace" presStyleCnt="0"/>
      <dgm:spPr/>
    </dgm:pt>
    <dgm:pt modelId="{A6E00FC6-4826-4706-AE75-7580CE2A9CDD}" type="pres">
      <dgm:prSet presAssocID="{154FE1BA-49D2-4375-A6FD-DA2AE6B3BD26}" presName="desTx" presStyleLbl="revTx" presStyleIdx="3" presStyleCnt="4">
        <dgm:presLayoutVars/>
      </dgm:prSet>
      <dgm:spPr/>
    </dgm:pt>
  </dgm:ptLst>
  <dgm:cxnLst>
    <dgm:cxn modelId="{0A794C0A-2438-4B9D-8168-FCD0691A94C8}" srcId="{154FE1BA-49D2-4375-A6FD-DA2AE6B3BD26}" destId="{4DA7DBE8-8E07-468D-AADC-093388FA82EF}" srcOrd="0" destOrd="0" parTransId="{73647D74-6384-4210-8EF1-18BDED4E4DB6}" sibTransId="{8EDA19E0-2AAF-4003-A15C-8D2F3C527169}"/>
    <dgm:cxn modelId="{EB08E916-1F11-42DC-B49C-2BBDD89B9F2D}" type="presOf" srcId="{154FE1BA-49D2-4375-A6FD-DA2AE6B3BD26}" destId="{191D2FE9-986E-49A3-930F-7D9703333844}" srcOrd="0" destOrd="0" presId="urn:microsoft.com/office/officeart/2018/5/layout/CenteredIconLabelDescriptionList"/>
    <dgm:cxn modelId="{D5E6995E-B64F-467D-9AA7-52F2A9C76C1A}" type="presOf" srcId="{897BE0D2-B950-42F4-ACF6-F4858D019A82}" destId="{F9DE5F5F-7431-40D1-A6DC-CDF8122E6506}" srcOrd="0" destOrd="0" presId="urn:microsoft.com/office/officeart/2018/5/layout/CenteredIconLabelDescriptionList"/>
    <dgm:cxn modelId="{9580C48B-62E0-4693-97FD-F020ADDF8F77}" srcId="{897BE0D2-B950-42F4-ACF6-F4858D019A82}" destId="{8CB5252B-9A56-46EA-B3AC-BF4C67C7D77E}" srcOrd="0" destOrd="0" parTransId="{AE2DE30D-2990-4D5C-AF40-FE652B705FE1}" sibTransId="{337E124F-93EE-4E01-B5BB-AC0D6807DA00}"/>
    <dgm:cxn modelId="{22F8738F-2C50-487B-B4D8-B9B8003B84F3}" type="presOf" srcId="{0B18108F-5EC6-49F3-AB61-12892892734E}" destId="{A6E00FC6-4826-4706-AE75-7580CE2A9CDD}" srcOrd="0" destOrd="1" presId="urn:microsoft.com/office/officeart/2018/5/layout/CenteredIconLabelDescriptionList"/>
    <dgm:cxn modelId="{67995995-96BD-43FC-B4D4-D92E7C987597}" type="presOf" srcId="{8CB5252B-9A56-46EA-B3AC-BF4C67C7D77E}" destId="{A77328CC-2F77-4783-A936-79EC2842E41E}" srcOrd="0" destOrd="0" presId="urn:microsoft.com/office/officeart/2018/5/layout/CenteredIconLabelDescriptionList"/>
    <dgm:cxn modelId="{412865BC-1229-40A9-8702-4815A14291E4}" srcId="{897BE0D2-B950-42F4-ACF6-F4858D019A82}" destId="{154FE1BA-49D2-4375-A6FD-DA2AE6B3BD26}" srcOrd="1" destOrd="0" parTransId="{0E22C79E-BC77-4902-AEC8-1F35A46DA00E}" sibTransId="{0D16CE82-1A49-49B0-8E1D-A0D1733EC4EF}"/>
    <dgm:cxn modelId="{BDDBB2CD-3302-4E47-BD0E-F3C2718C1790}" srcId="{154FE1BA-49D2-4375-A6FD-DA2AE6B3BD26}" destId="{0B18108F-5EC6-49F3-AB61-12892892734E}" srcOrd="1" destOrd="0" parTransId="{C5609766-12B2-4BAB-8E8C-BD53DB0C76D0}" sibTransId="{2174772F-1214-4446-9069-FE36585971E1}"/>
    <dgm:cxn modelId="{E8BA0DE0-A5C0-46F8-BB31-F0BE6143C398}" type="presOf" srcId="{4DA7DBE8-8E07-468D-AADC-093388FA82EF}" destId="{A6E00FC6-4826-4706-AE75-7580CE2A9CDD}" srcOrd="0" destOrd="0" presId="urn:microsoft.com/office/officeart/2018/5/layout/CenteredIconLabelDescriptionList"/>
    <dgm:cxn modelId="{A07EB3DD-331C-48F7-8618-2416B1C39246}" type="presParOf" srcId="{F9DE5F5F-7431-40D1-A6DC-CDF8122E6506}" destId="{2E21E1BB-6D6F-468A-AFB6-D2A90C022EB5}" srcOrd="0" destOrd="0" presId="urn:microsoft.com/office/officeart/2018/5/layout/CenteredIconLabelDescriptionList"/>
    <dgm:cxn modelId="{0703D6F9-5C61-4B70-89A7-E5BE271CF8E9}" type="presParOf" srcId="{2E21E1BB-6D6F-468A-AFB6-D2A90C022EB5}" destId="{AAD013C4-0FD0-40B5-BE75-4CC17AC50419}" srcOrd="0" destOrd="0" presId="urn:microsoft.com/office/officeart/2018/5/layout/CenteredIconLabelDescriptionList"/>
    <dgm:cxn modelId="{424C6B9D-0231-4E52-8753-ED22939599B2}" type="presParOf" srcId="{2E21E1BB-6D6F-468A-AFB6-D2A90C022EB5}" destId="{9B9F0497-A735-4776-BAA0-57AB0F28D27F}" srcOrd="1" destOrd="0" presId="urn:microsoft.com/office/officeart/2018/5/layout/CenteredIconLabelDescriptionList"/>
    <dgm:cxn modelId="{89E27474-C268-45BF-8C26-B126AC7D8016}" type="presParOf" srcId="{2E21E1BB-6D6F-468A-AFB6-D2A90C022EB5}" destId="{A77328CC-2F77-4783-A936-79EC2842E41E}" srcOrd="2" destOrd="0" presId="urn:microsoft.com/office/officeart/2018/5/layout/CenteredIconLabelDescriptionList"/>
    <dgm:cxn modelId="{EE23AA66-C58B-4A59-8955-97D9A763922C}" type="presParOf" srcId="{2E21E1BB-6D6F-468A-AFB6-D2A90C022EB5}" destId="{7D124176-DC5B-4608-AE97-B2A27FACAFEE}" srcOrd="3" destOrd="0" presId="urn:microsoft.com/office/officeart/2018/5/layout/CenteredIconLabelDescriptionList"/>
    <dgm:cxn modelId="{7935A1A0-02F7-49F0-9FBB-9589D9965EF2}" type="presParOf" srcId="{2E21E1BB-6D6F-468A-AFB6-D2A90C022EB5}" destId="{810437ED-F561-4192-BD67-EACDCDEB29B0}" srcOrd="4" destOrd="0" presId="urn:microsoft.com/office/officeart/2018/5/layout/CenteredIconLabelDescriptionList"/>
    <dgm:cxn modelId="{14244E16-8A2B-4B91-9D37-42E3C7B7ABE0}" type="presParOf" srcId="{F9DE5F5F-7431-40D1-A6DC-CDF8122E6506}" destId="{BB62B906-C441-484D-B033-A03CB72828A1}" srcOrd="1" destOrd="0" presId="urn:microsoft.com/office/officeart/2018/5/layout/CenteredIconLabelDescriptionList"/>
    <dgm:cxn modelId="{DC5EBF67-33DA-409A-A2EC-3FE437327934}" type="presParOf" srcId="{F9DE5F5F-7431-40D1-A6DC-CDF8122E6506}" destId="{0120FD39-D29A-478F-A322-0D954BD63E04}" srcOrd="2" destOrd="0" presId="urn:microsoft.com/office/officeart/2018/5/layout/CenteredIconLabelDescriptionList"/>
    <dgm:cxn modelId="{63CDD1BE-46F4-48A3-97BB-DD1EC1371DED}" type="presParOf" srcId="{0120FD39-D29A-478F-A322-0D954BD63E04}" destId="{E0AD30C0-ABC0-4664-93FB-BEA41496F779}" srcOrd="0" destOrd="0" presId="urn:microsoft.com/office/officeart/2018/5/layout/CenteredIconLabelDescriptionList"/>
    <dgm:cxn modelId="{785C87F6-9949-4B9E-A472-8CE0B71BDAF6}" type="presParOf" srcId="{0120FD39-D29A-478F-A322-0D954BD63E04}" destId="{8178227C-680E-4E5E-A1C1-6E83719CC3F5}" srcOrd="1" destOrd="0" presId="urn:microsoft.com/office/officeart/2018/5/layout/CenteredIconLabelDescriptionList"/>
    <dgm:cxn modelId="{008D905F-72C2-40FD-870B-57BD881C69B4}" type="presParOf" srcId="{0120FD39-D29A-478F-A322-0D954BD63E04}" destId="{191D2FE9-986E-49A3-930F-7D9703333844}" srcOrd="2" destOrd="0" presId="urn:microsoft.com/office/officeart/2018/5/layout/CenteredIconLabelDescriptionList"/>
    <dgm:cxn modelId="{42A11F83-16CD-4D90-A6EB-D8FBC5AECC89}" type="presParOf" srcId="{0120FD39-D29A-478F-A322-0D954BD63E04}" destId="{4063C225-C782-41A4-92EB-C813100ABAA5}" srcOrd="3" destOrd="0" presId="urn:microsoft.com/office/officeart/2018/5/layout/CenteredIconLabelDescriptionList"/>
    <dgm:cxn modelId="{A63C2971-EFCF-4C86-B179-8FBE3B2E4C0A}" type="presParOf" srcId="{0120FD39-D29A-478F-A322-0D954BD63E04}" destId="{A6E00FC6-4826-4706-AE75-7580CE2A9CD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4024291-FB28-45C7-8738-E5A797F5CA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B9E6A26-B3BD-46C0-98FB-5C52B43C0AAA}">
      <dgm:prSet/>
      <dgm:spPr>
        <a:ln>
          <a:solidFill>
            <a:schemeClr val="bg2">
              <a:lumMod val="50000"/>
            </a:schemeClr>
          </a:solidFill>
        </a:ln>
      </dgm:spPr>
      <dgm:t>
        <a:bodyPr/>
        <a:lstStyle/>
        <a:p>
          <a:r>
            <a:rPr lang="en-US" b="1" dirty="0"/>
            <a:t>Part-time</a:t>
          </a:r>
          <a:r>
            <a:rPr lang="en-US" dirty="0"/>
            <a:t> by Federal standards description is 1 credit.</a:t>
          </a:r>
          <a:br>
            <a:rPr lang="en-US" dirty="0"/>
          </a:br>
          <a:endParaRPr lang="en-US" dirty="0"/>
        </a:p>
      </dgm:t>
    </dgm:pt>
    <dgm:pt modelId="{4CC94C29-7901-4235-A20D-FD46F7A47A64}" type="parTrans" cxnId="{A4F8D935-9448-475D-8B09-0227A2842112}">
      <dgm:prSet/>
      <dgm:spPr/>
      <dgm:t>
        <a:bodyPr/>
        <a:lstStyle/>
        <a:p>
          <a:endParaRPr lang="en-US"/>
        </a:p>
      </dgm:t>
    </dgm:pt>
    <dgm:pt modelId="{182B1B2F-C005-4A00-A6D5-C04D6BD77C39}" type="sibTrans" cxnId="{A4F8D935-9448-475D-8B09-0227A2842112}">
      <dgm:prSet/>
      <dgm:spPr/>
      <dgm:t>
        <a:bodyPr/>
        <a:lstStyle/>
        <a:p>
          <a:endParaRPr lang="en-US"/>
        </a:p>
      </dgm:t>
    </dgm:pt>
    <dgm:pt modelId="{221FD660-FE4A-44B6-A4D3-26ACE423627F}">
      <dgm:prSet/>
      <dgm:spPr>
        <a:ln>
          <a:solidFill>
            <a:schemeClr val="bg2">
              <a:lumMod val="50000"/>
            </a:schemeClr>
          </a:solidFill>
        </a:ln>
      </dgm:spPr>
      <dgm:t>
        <a:bodyPr/>
        <a:lstStyle/>
        <a:p>
          <a:r>
            <a:rPr lang="en-US" b="1" dirty="0"/>
            <a:t>Half-time</a:t>
          </a:r>
          <a:r>
            <a:rPr lang="en-US" dirty="0"/>
            <a:t> by Federal standards description is 6 credits. </a:t>
          </a:r>
        </a:p>
      </dgm:t>
    </dgm:pt>
    <dgm:pt modelId="{A83C418B-DE42-4E89-A041-CE9273766960}" type="parTrans" cxnId="{DB84D1F0-1878-4618-93CE-141C40567D18}">
      <dgm:prSet/>
      <dgm:spPr/>
      <dgm:t>
        <a:bodyPr/>
        <a:lstStyle/>
        <a:p>
          <a:endParaRPr lang="en-US"/>
        </a:p>
      </dgm:t>
    </dgm:pt>
    <dgm:pt modelId="{6AFF0BA0-F7AC-4CE3-93E8-7415389DF8A2}" type="sibTrans" cxnId="{DB84D1F0-1878-4618-93CE-141C40567D18}">
      <dgm:prSet/>
      <dgm:spPr/>
      <dgm:t>
        <a:bodyPr/>
        <a:lstStyle/>
        <a:p>
          <a:endParaRPr lang="en-US"/>
        </a:p>
      </dgm:t>
    </dgm:pt>
    <dgm:pt modelId="{A362CD7A-EC0A-41C8-802E-BB921ED167F0}" type="pres">
      <dgm:prSet presAssocID="{E4024291-FB28-45C7-8738-E5A797F5CA46}" presName="hierChild1" presStyleCnt="0">
        <dgm:presLayoutVars>
          <dgm:chPref val="1"/>
          <dgm:dir/>
          <dgm:animOne val="branch"/>
          <dgm:animLvl val="lvl"/>
          <dgm:resizeHandles/>
        </dgm:presLayoutVars>
      </dgm:prSet>
      <dgm:spPr/>
    </dgm:pt>
    <dgm:pt modelId="{0DFEE723-6FD1-4B10-8D42-B23A703C201B}" type="pres">
      <dgm:prSet presAssocID="{1B9E6A26-B3BD-46C0-98FB-5C52B43C0AAA}" presName="hierRoot1" presStyleCnt="0"/>
      <dgm:spPr/>
    </dgm:pt>
    <dgm:pt modelId="{4508F9A5-BF54-4DC9-B6A2-872A5919A000}" type="pres">
      <dgm:prSet presAssocID="{1B9E6A26-B3BD-46C0-98FB-5C52B43C0AAA}" presName="composite" presStyleCnt="0"/>
      <dgm:spPr/>
    </dgm:pt>
    <dgm:pt modelId="{4306EC93-A156-4EED-8D2F-BF17DA263ACB}" type="pres">
      <dgm:prSet presAssocID="{1B9E6A26-B3BD-46C0-98FB-5C52B43C0AAA}" presName="background" presStyleLbl="node0" presStyleIdx="0" presStyleCnt="2"/>
      <dgm:spPr>
        <a:solidFill>
          <a:schemeClr val="bg2">
            <a:lumMod val="75000"/>
          </a:schemeClr>
        </a:solidFill>
      </dgm:spPr>
    </dgm:pt>
    <dgm:pt modelId="{7EC927C9-537C-4AB3-AB63-90C1D6E0C81E}" type="pres">
      <dgm:prSet presAssocID="{1B9E6A26-B3BD-46C0-98FB-5C52B43C0AAA}" presName="text" presStyleLbl="fgAcc0" presStyleIdx="0" presStyleCnt="2">
        <dgm:presLayoutVars>
          <dgm:chPref val="3"/>
        </dgm:presLayoutVars>
      </dgm:prSet>
      <dgm:spPr/>
    </dgm:pt>
    <dgm:pt modelId="{60CDB920-6654-4F60-90DD-DEC70108EE6C}" type="pres">
      <dgm:prSet presAssocID="{1B9E6A26-B3BD-46C0-98FB-5C52B43C0AAA}" presName="hierChild2" presStyleCnt="0"/>
      <dgm:spPr/>
    </dgm:pt>
    <dgm:pt modelId="{2D9A4CDF-0AFC-409D-9D0A-E7296F01FCF0}" type="pres">
      <dgm:prSet presAssocID="{221FD660-FE4A-44B6-A4D3-26ACE423627F}" presName="hierRoot1" presStyleCnt="0"/>
      <dgm:spPr/>
    </dgm:pt>
    <dgm:pt modelId="{C51F8027-4265-4D91-B105-8A7AF450CAE6}" type="pres">
      <dgm:prSet presAssocID="{221FD660-FE4A-44B6-A4D3-26ACE423627F}" presName="composite" presStyleCnt="0"/>
      <dgm:spPr/>
    </dgm:pt>
    <dgm:pt modelId="{A956B8C2-57B0-44D7-BCFB-A46B52C49C96}" type="pres">
      <dgm:prSet presAssocID="{221FD660-FE4A-44B6-A4D3-26ACE423627F}" presName="background" presStyleLbl="node0" presStyleIdx="1" presStyleCnt="2"/>
      <dgm:spPr>
        <a:solidFill>
          <a:schemeClr val="bg2">
            <a:lumMod val="75000"/>
          </a:schemeClr>
        </a:solidFill>
      </dgm:spPr>
    </dgm:pt>
    <dgm:pt modelId="{2E9DCF53-1F76-4B56-9E1D-A9ECA92F4F5F}" type="pres">
      <dgm:prSet presAssocID="{221FD660-FE4A-44B6-A4D3-26ACE423627F}" presName="text" presStyleLbl="fgAcc0" presStyleIdx="1" presStyleCnt="2">
        <dgm:presLayoutVars>
          <dgm:chPref val="3"/>
        </dgm:presLayoutVars>
      </dgm:prSet>
      <dgm:spPr/>
    </dgm:pt>
    <dgm:pt modelId="{8C4D7A3E-A8AB-4D71-B4A1-F8E218923169}" type="pres">
      <dgm:prSet presAssocID="{221FD660-FE4A-44B6-A4D3-26ACE423627F}" presName="hierChild2" presStyleCnt="0"/>
      <dgm:spPr/>
    </dgm:pt>
  </dgm:ptLst>
  <dgm:cxnLst>
    <dgm:cxn modelId="{C353D503-2669-4020-95E1-9648CDC54B8B}" type="presOf" srcId="{1B9E6A26-B3BD-46C0-98FB-5C52B43C0AAA}" destId="{7EC927C9-537C-4AB3-AB63-90C1D6E0C81E}" srcOrd="0" destOrd="0" presId="urn:microsoft.com/office/officeart/2005/8/layout/hierarchy1"/>
    <dgm:cxn modelId="{A4F8D935-9448-475D-8B09-0227A2842112}" srcId="{E4024291-FB28-45C7-8738-E5A797F5CA46}" destId="{1B9E6A26-B3BD-46C0-98FB-5C52B43C0AAA}" srcOrd="0" destOrd="0" parTransId="{4CC94C29-7901-4235-A20D-FD46F7A47A64}" sibTransId="{182B1B2F-C005-4A00-A6D5-C04D6BD77C39}"/>
    <dgm:cxn modelId="{5193FFB8-FC8D-49CD-AC2B-5068176F393D}" type="presOf" srcId="{221FD660-FE4A-44B6-A4D3-26ACE423627F}" destId="{2E9DCF53-1F76-4B56-9E1D-A9ECA92F4F5F}" srcOrd="0" destOrd="0" presId="urn:microsoft.com/office/officeart/2005/8/layout/hierarchy1"/>
    <dgm:cxn modelId="{4479DCC9-F30B-4544-AEAE-140E5042D638}" type="presOf" srcId="{E4024291-FB28-45C7-8738-E5A797F5CA46}" destId="{A362CD7A-EC0A-41C8-802E-BB921ED167F0}" srcOrd="0" destOrd="0" presId="urn:microsoft.com/office/officeart/2005/8/layout/hierarchy1"/>
    <dgm:cxn modelId="{DB84D1F0-1878-4618-93CE-141C40567D18}" srcId="{E4024291-FB28-45C7-8738-E5A797F5CA46}" destId="{221FD660-FE4A-44B6-A4D3-26ACE423627F}" srcOrd="1" destOrd="0" parTransId="{A83C418B-DE42-4E89-A041-CE9273766960}" sibTransId="{6AFF0BA0-F7AC-4CE3-93E8-7415389DF8A2}"/>
    <dgm:cxn modelId="{FE6BEDC4-7D84-453A-AB49-570A664AD6A8}" type="presParOf" srcId="{A362CD7A-EC0A-41C8-802E-BB921ED167F0}" destId="{0DFEE723-6FD1-4B10-8D42-B23A703C201B}" srcOrd="0" destOrd="0" presId="urn:microsoft.com/office/officeart/2005/8/layout/hierarchy1"/>
    <dgm:cxn modelId="{40A3CB2B-9327-4792-81BC-A4B758503E6A}" type="presParOf" srcId="{0DFEE723-6FD1-4B10-8D42-B23A703C201B}" destId="{4508F9A5-BF54-4DC9-B6A2-872A5919A000}" srcOrd="0" destOrd="0" presId="urn:microsoft.com/office/officeart/2005/8/layout/hierarchy1"/>
    <dgm:cxn modelId="{6EAEF487-CDE9-47B1-B849-43F0C98538D9}" type="presParOf" srcId="{4508F9A5-BF54-4DC9-B6A2-872A5919A000}" destId="{4306EC93-A156-4EED-8D2F-BF17DA263ACB}" srcOrd="0" destOrd="0" presId="urn:microsoft.com/office/officeart/2005/8/layout/hierarchy1"/>
    <dgm:cxn modelId="{45372960-E472-4670-A443-EFDBBACA80E8}" type="presParOf" srcId="{4508F9A5-BF54-4DC9-B6A2-872A5919A000}" destId="{7EC927C9-537C-4AB3-AB63-90C1D6E0C81E}" srcOrd="1" destOrd="0" presId="urn:microsoft.com/office/officeart/2005/8/layout/hierarchy1"/>
    <dgm:cxn modelId="{04C57A4A-EC82-4644-8898-C0314732CBCE}" type="presParOf" srcId="{0DFEE723-6FD1-4B10-8D42-B23A703C201B}" destId="{60CDB920-6654-4F60-90DD-DEC70108EE6C}" srcOrd="1" destOrd="0" presId="urn:microsoft.com/office/officeart/2005/8/layout/hierarchy1"/>
    <dgm:cxn modelId="{710A4B8E-B156-43AE-AA69-EA09CBD42F4A}" type="presParOf" srcId="{A362CD7A-EC0A-41C8-802E-BB921ED167F0}" destId="{2D9A4CDF-0AFC-409D-9D0A-E7296F01FCF0}" srcOrd="1" destOrd="0" presId="urn:microsoft.com/office/officeart/2005/8/layout/hierarchy1"/>
    <dgm:cxn modelId="{31E03266-EDDB-4899-8598-6D7BB45066BA}" type="presParOf" srcId="{2D9A4CDF-0AFC-409D-9D0A-E7296F01FCF0}" destId="{C51F8027-4265-4D91-B105-8A7AF450CAE6}" srcOrd="0" destOrd="0" presId="urn:microsoft.com/office/officeart/2005/8/layout/hierarchy1"/>
    <dgm:cxn modelId="{9F27980B-1E4E-44A3-BAB0-AC42972566D0}" type="presParOf" srcId="{C51F8027-4265-4D91-B105-8A7AF450CAE6}" destId="{A956B8C2-57B0-44D7-BCFB-A46B52C49C96}" srcOrd="0" destOrd="0" presId="urn:microsoft.com/office/officeart/2005/8/layout/hierarchy1"/>
    <dgm:cxn modelId="{6FA2689A-A53E-4724-923C-E557C5AE25D8}" type="presParOf" srcId="{C51F8027-4265-4D91-B105-8A7AF450CAE6}" destId="{2E9DCF53-1F76-4B56-9E1D-A9ECA92F4F5F}" srcOrd="1" destOrd="0" presId="urn:microsoft.com/office/officeart/2005/8/layout/hierarchy1"/>
    <dgm:cxn modelId="{12B83E80-6623-4CD0-BA44-45AC9FC28DA2}" type="presParOf" srcId="{2D9A4CDF-0AFC-409D-9D0A-E7296F01FCF0}" destId="{8C4D7A3E-A8AB-4D71-B4A1-F8E21892316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EC5B18-AB94-4276-B1B4-FB0BAEDFFE81}" type="doc">
      <dgm:prSet loTypeId="urn:microsoft.com/office/officeart/2005/8/layout/hierarchy1" loCatId="hierarchy" qsTypeId="urn:microsoft.com/office/officeart/2005/8/quickstyle/simple5" qsCatId="simple" csTypeId="urn:microsoft.com/office/officeart/2005/8/colors/accent3_2" csCatId="accent3" phldr="1"/>
      <dgm:spPr/>
      <dgm:t>
        <a:bodyPr/>
        <a:lstStyle/>
        <a:p>
          <a:endParaRPr lang="en-US"/>
        </a:p>
      </dgm:t>
    </dgm:pt>
    <dgm:pt modelId="{F9CA7D5E-85B3-4774-93E1-CFCCB50FC081}">
      <dgm:prSet/>
      <dgm:spPr/>
      <dgm:t>
        <a:bodyPr/>
        <a:lstStyle/>
        <a:p>
          <a:r>
            <a:rPr lang="en-US" dirty="0"/>
            <a:t>Typically, when you see the student on your notification report you may request the funds.</a:t>
          </a:r>
          <a:br>
            <a:rPr lang="en-US" dirty="0"/>
          </a:br>
          <a:r>
            <a:rPr lang="en-US" dirty="0"/>
            <a:t> </a:t>
          </a:r>
        </a:p>
      </dgm:t>
    </dgm:pt>
    <dgm:pt modelId="{38ABDD00-E4CB-4685-94CE-E6E0224B834C}" type="parTrans" cxnId="{D15A1F45-1107-4100-837D-DF3708B7EB5B}">
      <dgm:prSet/>
      <dgm:spPr/>
      <dgm:t>
        <a:bodyPr/>
        <a:lstStyle/>
        <a:p>
          <a:endParaRPr lang="en-US"/>
        </a:p>
      </dgm:t>
    </dgm:pt>
    <dgm:pt modelId="{AE1C8BD7-C111-492D-9FB0-D0042E16DBCD}" type="sibTrans" cxnId="{D15A1F45-1107-4100-837D-DF3708B7EB5B}">
      <dgm:prSet/>
      <dgm:spPr/>
      <dgm:t>
        <a:bodyPr/>
        <a:lstStyle/>
        <a:p>
          <a:endParaRPr lang="en-US"/>
        </a:p>
      </dgm:t>
    </dgm:pt>
    <dgm:pt modelId="{CFF996D7-DAF7-4E9C-8638-ED7D829A1B22}">
      <dgm:prSet/>
      <dgm:spPr/>
      <dgm:t>
        <a:bodyPr/>
        <a:lstStyle/>
        <a:p>
          <a:r>
            <a:rPr lang="en-US" dirty="0"/>
            <a:t>Any questions, reach out to HEAB staff. </a:t>
          </a:r>
          <a:br>
            <a:rPr lang="en-US" dirty="0"/>
          </a:br>
          <a:endParaRPr lang="en-US" dirty="0"/>
        </a:p>
      </dgm:t>
    </dgm:pt>
    <dgm:pt modelId="{F02B827B-6079-404F-B34B-CABB025DF7BC}" type="parTrans" cxnId="{43B3844D-4BED-4190-86F0-40677D5666C1}">
      <dgm:prSet/>
      <dgm:spPr/>
      <dgm:t>
        <a:bodyPr/>
        <a:lstStyle/>
        <a:p>
          <a:endParaRPr lang="en-US"/>
        </a:p>
      </dgm:t>
    </dgm:pt>
    <dgm:pt modelId="{49880854-442F-4AF5-84BB-2E3F7CD94780}" type="sibTrans" cxnId="{43B3844D-4BED-4190-86F0-40677D5666C1}">
      <dgm:prSet/>
      <dgm:spPr/>
      <dgm:t>
        <a:bodyPr/>
        <a:lstStyle/>
        <a:p>
          <a:endParaRPr lang="en-US"/>
        </a:p>
      </dgm:t>
    </dgm:pt>
    <dgm:pt modelId="{F76B4AEC-3904-429C-9AF5-0B9A9351DC9A}" type="pres">
      <dgm:prSet presAssocID="{81EC5B18-AB94-4276-B1B4-FB0BAEDFFE81}" presName="hierChild1" presStyleCnt="0">
        <dgm:presLayoutVars>
          <dgm:chPref val="1"/>
          <dgm:dir/>
          <dgm:animOne val="branch"/>
          <dgm:animLvl val="lvl"/>
          <dgm:resizeHandles/>
        </dgm:presLayoutVars>
      </dgm:prSet>
      <dgm:spPr/>
    </dgm:pt>
    <dgm:pt modelId="{5705C76B-1DAA-4DFE-A9D1-FBF669CCA3D2}" type="pres">
      <dgm:prSet presAssocID="{F9CA7D5E-85B3-4774-93E1-CFCCB50FC081}" presName="hierRoot1" presStyleCnt="0"/>
      <dgm:spPr/>
    </dgm:pt>
    <dgm:pt modelId="{AF46B831-397E-4068-ACC6-DEF9AE89EFC6}" type="pres">
      <dgm:prSet presAssocID="{F9CA7D5E-85B3-4774-93E1-CFCCB50FC081}" presName="composite" presStyleCnt="0"/>
      <dgm:spPr/>
    </dgm:pt>
    <dgm:pt modelId="{BC395786-4C3B-41B8-A367-7686CEA9A35D}" type="pres">
      <dgm:prSet presAssocID="{F9CA7D5E-85B3-4774-93E1-CFCCB50FC081}" presName="background" presStyleLbl="node0" presStyleIdx="0" presStyleCnt="2"/>
      <dgm:spPr/>
    </dgm:pt>
    <dgm:pt modelId="{CFE5E2EA-5B9B-4BF7-A41D-F71F9BD9B158}" type="pres">
      <dgm:prSet presAssocID="{F9CA7D5E-85B3-4774-93E1-CFCCB50FC081}" presName="text" presStyleLbl="fgAcc0" presStyleIdx="0" presStyleCnt="2">
        <dgm:presLayoutVars>
          <dgm:chPref val="3"/>
        </dgm:presLayoutVars>
      </dgm:prSet>
      <dgm:spPr/>
    </dgm:pt>
    <dgm:pt modelId="{88A2D18F-3E8B-49E5-B789-FCFE7EB51EA6}" type="pres">
      <dgm:prSet presAssocID="{F9CA7D5E-85B3-4774-93E1-CFCCB50FC081}" presName="hierChild2" presStyleCnt="0"/>
      <dgm:spPr/>
    </dgm:pt>
    <dgm:pt modelId="{BDB5E1BA-A9A5-4E87-8F8E-CAB907A9C947}" type="pres">
      <dgm:prSet presAssocID="{CFF996D7-DAF7-4E9C-8638-ED7D829A1B22}" presName="hierRoot1" presStyleCnt="0"/>
      <dgm:spPr/>
    </dgm:pt>
    <dgm:pt modelId="{4BE858CE-6993-4930-93FB-66C8E96CD5F6}" type="pres">
      <dgm:prSet presAssocID="{CFF996D7-DAF7-4E9C-8638-ED7D829A1B22}" presName="composite" presStyleCnt="0"/>
      <dgm:spPr/>
    </dgm:pt>
    <dgm:pt modelId="{0801F80D-FC1E-40A1-B6C6-D6F0EB96A298}" type="pres">
      <dgm:prSet presAssocID="{CFF996D7-DAF7-4E9C-8638-ED7D829A1B22}" presName="background" presStyleLbl="node0" presStyleIdx="1" presStyleCnt="2"/>
      <dgm:spPr/>
    </dgm:pt>
    <dgm:pt modelId="{1BDD9931-C3A6-4867-AC14-C19FE74CD1A6}" type="pres">
      <dgm:prSet presAssocID="{CFF996D7-DAF7-4E9C-8638-ED7D829A1B22}" presName="text" presStyleLbl="fgAcc0" presStyleIdx="1" presStyleCnt="2">
        <dgm:presLayoutVars>
          <dgm:chPref val="3"/>
        </dgm:presLayoutVars>
      </dgm:prSet>
      <dgm:spPr/>
    </dgm:pt>
    <dgm:pt modelId="{9773AB1B-3D55-4C05-9082-72EFBD144F63}" type="pres">
      <dgm:prSet presAssocID="{CFF996D7-DAF7-4E9C-8638-ED7D829A1B22}" presName="hierChild2" presStyleCnt="0"/>
      <dgm:spPr/>
    </dgm:pt>
  </dgm:ptLst>
  <dgm:cxnLst>
    <dgm:cxn modelId="{BC460E62-CADA-41EA-81DC-637C612157AB}" type="presOf" srcId="{F9CA7D5E-85B3-4774-93E1-CFCCB50FC081}" destId="{CFE5E2EA-5B9B-4BF7-A41D-F71F9BD9B158}" srcOrd="0" destOrd="0" presId="urn:microsoft.com/office/officeart/2005/8/layout/hierarchy1"/>
    <dgm:cxn modelId="{D15A1F45-1107-4100-837D-DF3708B7EB5B}" srcId="{81EC5B18-AB94-4276-B1B4-FB0BAEDFFE81}" destId="{F9CA7D5E-85B3-4774-93E1-CFCCB50FC081}" srcOrd="0" destOrd="0" parTransId="{38ABDD00-E4CB-4685-94CE-E6E0224B834C}" sibTransId="{AE1C8BD7-C111-492D-9FB0-D0042E16DBCD}"/>
    <dgm:cxn modelId="{6A427F6C-74B5-4941-9F3E-4D6B63225426}" type="presOf" srcId="{81EC5B18-AB94-4276-B1B4-FB0BAEDFFE81}" destId="{F76B4AEC-3904-429C-9AF5-0B9A9351DC9A}" srcOrd="0" destOrd="0" presId="urn:microsoft.com/office/officeart/2005/8/layout/hierarchy1"/>
    <dgm:cxn modelId="{43B3844D-4BED-4190-86F0-40677D5666C1}" srcId="{81EC5B18-AB94-4276-B1B4-FB0BAEDFFE81}" destId="{CFF996D7-DAF7-4E9C-8638-ED7D829A1B22}" srcOrd="1" destOrd="0" parTransId="{F02B827B-6079-404F-B34B-CABB025DF7BC}" sibTransId="{49880854-442F-4AF5-84BB-2E3F7CD94780}"/>
    <dgm:cxn modelId="{B26B5FF1-2F81-4988-A7D2-2DB5E955D929}" type="presOf" srcId="{CFF996D7-DAF7-4E9C-8638-ED7D829A1B22}" destId="{1BDD9931-C3A6-4867-AC14-C19FE74CD1A6}" srcOrd="0" destOrd="0" presId="urn:microsoft.com/office/officeart/2005/8/layout/hierarchy1"/>
    <dgm:cxn modelId="{141F93F1-9A66-42DE-9B04-51854561DBA4}" type="presParOf" srcId="{F76B4AEC-3904-429C-9AF5-0B9A9351DC9A}" destId="{5705C76B-1DAA-4DFE-A9D1-FBF669CCA3D2}" srcOrd="0" destOrd="0" presId="urn:microsoft.com/office/officeart/2005/8/layout/hierarchy1"/>
    <dgm:cxn modelId="{4A7FDB8A-9C1E-426E-BDF7-B54C48562BB4}" type="presParOf" srcId="{5705C76B-1DAA-4DFE-A9D1-FBF669CCA3D2}" destId="{AF46B831-397E-4068-ACC6-DEF9AE89EFC6}" srcOrd="0" destOrd="0" presId="urn:microsoft.com/office/officeart/2005/8/layout/hierarchy1"/>
    <dgm:cxn modelId="{CF4BFF6A-3A72-4341-8DD1-7CBB063B5497}" type="presParOf" srcId="{AF46B831-397E-4068-ACC6-DEF9AE89EFC6}" destId="{BC395786-4C3B-41B8-A367-7686CEA9A35D}" srcOrd="0" destOrd="0" presId="urn:microsoft.com/office/officeart/2005/8/layout/hierarchy1"/>
    <dgm:cxn modelId="{0CA3956D-CB1E-42B4-B3B6-ECD711CD79D9}" type="presParOf" srcId="{AF46B831-397E-4068-ACC6-DEF9AE89EFC6}" destId="{CFE5E2EA-5B9B-4BF7-A41D-F71F9BD9B158}" srcOrd="1" destOrd="0" presId="urn:microsoft.com/office/officeart/2005/8/layout/hierarchy1"/>
    <dgm:cxn modelId="{6CF6AC5E-A6E9-4980-B0C4-E0E63F808F0D}" type="presParOf" srcId="{5705C76B-1DAA-4DFE-A9D1-FBF669CCA3D2}" destId="{88A2D18F-3E8B-49E5-B789-FCFE7EB51EA6}" srcOrd="1" destOrd="0" presId="urn:microsoft.com/office/officeart/2005/8/layout/hierarchy1"/>
    <dgm:cxn modelId="{7B3F7FFE-FEE7-4ADB-B8FB-AE17BE649B0C}" type="presParOf" srcId="{F76B4AEC-3904-429C-9AF5-0B9A9351DC9A}" destId="{BDB5E1BA-A9A5-4E87-8F8E-CAB907A9C947}" srcOrd="1" destOrd="0" presId="urn:microsoft.com/office/officeart/2005/8/layout/hierarchy1"/>
    <dgm:cxn modelId="{87376FFB-2866-4425-BC7B-BBB9A7D198B1}" type="presParOf" srcId="{BDB5E1BA-A9A5-4E87-8F8E-CAB907A9C947}" destId="{4BE858CE-6993-4930-93FB-66C8E96CD5F6}" srcOrd="0" destOrd="0" presId="urn:microsoft.com/office/officeart/2005/8/layout/hierarchy1"/>
    <dgm:cxn modelId="{B65866D4-58A4-4BFD-A547-DE4C8668F2AA}" type="presParOf" srcId="{4BE858CE-6993-4930-93FB-66C8E96CD5F6}" destId="{0801F80D-FC1E-40A1-B6C6-D6F0EB96A298}" srcOrd="0" destOrd="0" presId="urn:microsoft.com/office/officeart/2005/8/layout/hierarchy1"/>
    <dgm:cxn modelId="{3770BCAB-C103-44EF-86A5-F482D4D6F9D9}" type="presParOf" srcId="{4BE858CE-6993-4930-93FB-66C8E96CD5F6}" destId="{1BDD9931-C3A6-4867-AC14-C19FE74CD1A6}" srcOrd="1" destOrd="0" presId="urn:microsoft.com/office/officeart/2005/8/layout/hierarchy1"/>
    <dgm:cxn modelId="{9AA03D20-C26B-4FAB-B20A-8B9BDBAEF144}" type="presParOf" srcId="{BDB5E1BA-A9A5-4E87-8F8E-CAB907A9C947}" destId="{9773AB1B-3D55-4C05-9082-72EFBD144F6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F492A6-E13F-45D4-ADF3-051472268F39}"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F57ACF68-A687-4B48-B8DC-F4D00B92F05F}">
      <dgm:prSet custT="1"/>
      <dgm:spPr>
        <a:solidFill>
          <a:schemeClr val="bg2">
            <a:lumMod val="25000"/>
          </a:schemeClr>
        </a:solidFill>
      </dgm:spPr>
      <dgm:t>
        <a:bodyPr/>
        <a:lstStyle/>
        <a:p>
          <a:r>
            <a:rPr lang="en-US" sz="1800" b="1" dirty="0"/>
            <a:t>Is a Continuing student (TIP code C) required to be continuously enrolled?</a:t>
          </a:r>
        </a:p>
      </dgm:t>
    </dgm:pt>
    <dgm:pt modelId="{A86A1CC0-BC55-4346-81ED-BC13C0845176}" type="parTrans" cxnId="{4B002D7D-AE54-448F-8E11-74F893D7DDBB}">
      <dgm:prSet/>
      <dgm:spPr/>
      <dgm:t>
        <a:bodyPr/>
        <a:lstStyle/>
        <a:p>
          <a:endParaRPr lang="en-US"/>
        </a:p>
      </dgm:t>
    </dgm:pt>
    <dgm:pt modelId="{3DD27856-4877-4434-9C88-DD92F1E1080C}" type="sibTrans" cxnId="{4B002D7D-AE54-448F-8E11-74F893D7DDBB}">
      <dgm:prSet/>
      <dgm:spPr>
        <a:ln>
          <a:solidFill>
            <a:schemeClr val="tx1">
              <a:lumMod val="95000"/>
              <a:lumOff val="5000"/>
            </a:schemeClr>
          </a:solidFill>
        </a:ln>
      </dgm:spPr>
      <dgm:t>
        <a:bodyPr/>
        <a:lstStyle/>
        <a:p>
          <a:endParaRPr lang="en-US" b="1" dirty="0"/>
        </a:p>
      </dgm:t>
    </dgm:pt>
    <dgm:pt modelId="{9FB52A2D-DBFC-4700-95FF-4A3B283B9799}">
      <dgm:prSet custT="1"/>
      <dgm:spPr>
        <a:solidFill>
          <a:schemeClr val="bg2">
            <a:lumMod val="25000"/>
          </a:schemeClr>
        </a:solidFill>
      </dgm:spPr>
      <dgm:t>
        <a:bodyPr/>
        <a:lstStyle/>
        <a:p>
          <a:r>
            <a:rPr lang="en-US" sz="1800" b="1" dirty="0"/>
            <a:t>Answer: No</a:t>
          </a:r>
        </a:p>
      </dgm:t>
    </dgm:pt>
    <dgm:pt modelId="{7299BD34-6216-4C9F-8067-B92AE966E2F1}" type="parTrans" cxnId="{BE6C4D62-F1CF-4D73-B1B5-0B963F484AF8}">
      <dgm:prSet/>
      <dgm:spPr/>
      <dgm:t>
        <a:bodyPr/>
        <a:lstStyle/>
        <a:p>
          <a:endParaRPr lang="en-US"/>
        </a:p>
      </dgm:t>
    </dgm:pt>
    <dgm:pt modelId="{69AF9693-EE61-464C-8ED2-6FD7D537A85D}" type="sibTrans" cxnId="{BE6C4D62-F1CF-4D73-B1B5-0B963F484AF8}">
      <dgm:prSet/>
      <dgm:spPr/>
      <dgm:t>
        <a:bodyPr/>
        <a:lstStyle/>
        <a:p>
          <a:endParaRPr lang="en-US"/>
        </a:p>
      </dgm:t>
    </dgm:pt>
    <dgm:pt modelId="{0AB99913-DE2A-494C-AA18-516EBB665A78}">
      <dgm:prSet custT="1"/>
      <dgm:spPr>
        <a:solidFill>
          <a:schemeClr val="bg2">
            <a:lumMod val="25000"/>
          </a:schemeClr>
        </a:solidFill>
      </dgm:spPr>
      <dgm:t>
        <a:bodyPr/>
        <a:lstStyle/>
        <a:p>
          <a:r>
            <a:rPr lang="en-US" sz="1800" b="1" dirty="0"/>
            <a:t>How many total semesters of TIP is a student eligible for?</a:t>
          </a:r>
        </a:p>
      </dgm:t>
    </dgm:pt>
    <dgm:pt modelId="{32D62297-FBDD-4046-8CF7-ED307C17BE5D}" type="parTrans" cxnId="{026E1433-6C6C-46B2-B5F9-98C6268D3792}">
      <dgm:prSet/>
      <dgm:spPr/>
      <dgm:t>
        <a:bodyPr/>
        <a:lstStyle/>
        <a:p>
          <a:endParaRPr lang="en-US"/>
        </a:p>
      </dgm:t>
    </dgm:pt>
    <dgm:pt modelId="{E1D5988F-2002-40CE-B051-7671FC76E875}" type="sibTrans" cxnId="{026E1433-6C6C-46B2-B5F9-98C6268D3792}">
      <dgm:prSet/>
      <dgm:spPr>
        <a:ln>
          <a:solidFill>
            <a:schemeClr val="tx1">
              <a:lumMod val="95000"/>
              <a:lumOff val="5000"/>
            </a:schemeClr>
          </a:solidFill>
        </a:ln>
      </dgm:spPr>
      <dgm:t>
        <a:bodyPr/>
        <a:lstStyle/>
        <a:p>
          <a:endParaRPr lang="en-US" b="1" dirty="0"/>
        </a:p>
      </dgm:t>
    </dgm:pt>
    <dgm:pt modelId="{0088719F-7720-4C99-9D9B-5BF1ED2F0B42}">
      <dgm:prSet custT="1"/>
      <dgm:spPr>
        <a:solidFill>
          <a:schemeClr val="bg2">
            <a:lumMod val="25000"/>
          </a:schemeClr>
        </a:solidFill>
      </dgm:spPr>
      <dgm:t>
        <a:bodyPr/>
        <a:lstStyle/>
        <a:p>
          <a:r>
            <a:rPr lang="en-US" sz="1800" b="1" dirty="0"/>
            <a:t>Answer: 10</a:t>
          </a:r>
        </a:p>
      </dgm:t>
    </dgm:pt>
    <dgm:pt modelId="{6A9A57A8-D7FD-449D-9D10-BAA910A15EB5}" type="parTrans" cxnId="{DB8A7215-34AF-4C5E-A234-8DFCD5DA583E}">
      <dgm:prSet/>
      <dgm:spPr/>
      <dgm:t>
        <a:bodyPr/>
        <a:lstStyle/>
        <a:p>
          <a:endParaRPr lang="en-US"/>
        </a:p>
      </dgm:t>
    </dgm:pt>
    <dgm:pt modelId="{70C53F7A-C4A2-4599-B86C-D3080655D883}" type="sibTrans" cxnId="{DB8A7215-34AF-4C5E-A234-8DFCD5DA583E}">
      <dgm:prSet/>
      <dgm:spPr/>
      <dgm:t>
        <a:bodyPr/>
        <a:lstStyle/>
        <a:p>
          <a:endParaRPr lang="en-US"/>
        </a:p>
      </dgm:t>
    </dgm:pt>
    <dgm:pt modelId="{892F3AC7-2A19-4F1B-A52A-2643A46FBF61}">
      <dgm:prSet/>
      <dgm:spPr>
        <a:solidFill>
          <a:schemeClr val="bg2">
            <a:lumMod val="25000"/>
          </a:schemeClr>
        </a:solidFill>
      </dgm:spPr>
      <dgm:t>
        <a:bodyPr/>
        <a:lstStyle/>
        <a:p>
          <a:r>
            <a:rPr lang="en-US" b="1" dirty="0"/>
            <a:t>If a student is nominated by the college and then they withdraw, can a new student be nominated in their place?</a:t>
          </a:r>
        </a:p>
      </dgm:t>
    </dgm:pt>
    <dgm:pt modelId="{CE595894-4514-462B-81A3-522376837D86}" type="parTrans" cxnId="{851939A1-8017-4272-9410-F783D1EDC028}">
      <dgm:prSet/>
      <dgm:spPr/>
      <dgm:t>
        <a:bodyPr/>
        <a:lstStyle/>
        <a:p>
          <a:endParaRPr lang="en-US"/>
        </a:p>
      </dgm:t>
    </dgm:pt>
    <dgm:pt modelId="{DD3ED37A-A4B7-486A-9491-74A1C46A0310}" type="sibTrans" cxnId="{851939A1-8017-4272-9410-F783D1EDC028}">
      <dgm:prSet/>
      <dgm:spPr>
        <a:ln>
          <a:solidFill>
            <a:schemeClr val="tx1">
              <a:lumMod val="95000"/>
              <a:lumOff val="5000"/>
            </a:schemeClr>
          </a:solidFill>
        </a:ln>
      </dgm:spPr>
      <dgm:t>
        <a:bodyPr/>
        <a:lstStyle/>
        <a:p>
          <a:endParaRPr lang="en-US" b="1" dirty="0"/>
        </a:p>
      </dgm:t>
    </dgm:pt>
    <dgm:pt modelId="{0AAEE10B-F2D3-4AF1-BD8A-90DD6AAF8625}">
      <dgm:prSet/>
      <dgm:spPr>
        <a:solidFill>
          <a:schemeClr val="bg2">
            <a:lumMod val="25000"/>
          </a:schemeClr>
        </a:solidFill>
      </dgm:spPr>
      <dgm:t>
        <a:bodyPr/>
        <a:lstStyle/>
        <a:p>
          <a:r>
            <a:rPr lang="en-US" b="1" dirty="0"/>
            <a:t>Answer: Yes. Notify HEAB that the original student has withdrawn (return vouchered funds if necessary) and send in new nomination form</a:t>
          </a:r>
          <a:r>
            <a:rPr lang="en-US" dirty="0"/>
            <a:t>.</a:t>
          </a:r>
        </a:p>
      </dgm:t>
    </dgm:pt>
    <dgm:pt modelId="{7FDC38FD-021B-4FD5-B0EE-7E54D66B9648}" type="parTrans" cxnId="{2DFDC6FB-6D28-4CB1-9FA3-9C95C4285811}">
      <dgm:prSet/>
      <dgm:spPr/>
      <dgm:t>
        <a:bodyPr/>
        <a:lstStyle/>
        <a:p>
          <a:endParaRPr lang="en-US"/>
        </a:p>
      </dgm:t>
    </dgm:pt>
    <dgm:pt modelId="{CB691D64-41E9-408A-B431-44E51975FD7D}" type="sibTrans" cxnId="{2DFDC6FB-6D28-4CB1-9FA3-9C95C4285811}">
      <dgm:prSet/>
      <dgm:spPr/>
      <dgm:t>
        <a:bodyPr/>
        <a:lstStyle/>
        <a:p>
          <a:endParaRPr lang="en-US"/>
        </a:p>
      </dgm:t>
    </dgm:pt>
    <dgm:pt modelId="{58AD692A-C5B4-4731-9DF3-F501E319D900}" type="pres">
      <dgm:prSet presAssocID="{0BF492A6-E13F-45D4-ADF3-051472268F39}" presName="Name0" presStyleCnt="0">
        <dgm:presLayoutVars>
          <dgm:dir/>
          <dgm:resizeHandles val="exact"/>
        </dgm:presLayoutVars>
      </dgm:prSet>
      <dgm:spPr/>
    </dgm:pt>
    <dgm:pt modelId="{3A3A5806-7F0D-4DB3-9975-28FDC614FE19}" type="pres">
      <dgm:prSet presAssocID="{F57ACF68-A687-4B48-B8DC-F4D00B92F05F}" presName="node" presStyleLbl="node1" presStyleIdx="0" presStyleCnt="4">
        <dgm:presLayoutVars>
          <dgm:bulletEnabled val="1"/>
        </dgm:presLayoutVars>
      </dgm:prSet>
      <dgm:spPr/>
    </dgm:pt>
    <dgm:pt modelId="{136D756C-50AD-415D-881B-B8279B1C5EC5}" type="pres">
      <dgm:prSet presAssocID="{3DD27856-4877-4434-9C88-DD92F1E1080C}" presName="sibTrans" presStyleLbl="sibTrans1D1" presStyleIdx="0" presStyleCnt="3"/>
      <dgm:spPr/>
    </dgm:pt>
    <dgm:pt modelId="{D8045846-3DBD-453B-9D70-47C8E5767D1F}" type="pres">
      <dgm:prSet presAssocID="{3DD27856-4877-4434-9C88-DD92F1E1080C}" presName="connectorText" presStyleLbl="sibTrans1D1" presStyleIdx="0" presStyleCnt="3"/>
      <dgm:spPr/>
    </dgm:pt>
    <dgm:pt modelId="{48D10BE1-385A-4188-9504-2C7A9ADE0EFE}" type="pres">
      <dgm:prSet presAssocID="{0AB99913-DE2A-494C-AA18-516EBB665A78}" presName="node" presStyleLbl="node1" presStyleIdx="1" presStyleCnt="4">
        <dgm:presLayoutVars>
          <dgm:bulletEnabled val="1"/>
        </dgm:presLayoutVars>
      </dgm:prSet>
      <dgm:spPr/>
    </dgm:pt>
    <dgm:pt modelId="{EE9D0070-19C0-4665-B6FD-C0F6155ED022}" type="pres">
      <dgm:prSet presAssocID="{E1D5988F-2002-40CE-B051-7671FC76E875}" presName="sibTrans" presStyleLbl="sibTrans1D1" presStyleIdx="1" presStyleCnt="3"/>
      <dgm:spPr/>
    </dgm:pt>
    <dgm:pt modelId="{B2E3B5CB-C502-4F7A-8A24-A5DD3A6957C4}" type="pres">
      <dgm:prSet presAssocID="{E1D5988F-2002-40CE-B051-7671FC76E875}" presName="connectorText" presStyleLbl="sibTrans1D1" presStyleIdx="1" presStyleCnt="3"/>
      <dgm:spPr/>
    </dgm:pt>
    <dgm:pt modelId="{B51671C4-288B-403F-A1C9-3DF7D9CA1C38}" type="pres">
      <dgm:prSet presAssocID="{892F3AC7-2A19-4F1B-A52A-2643A46FBF61}" presName="node" presStyleLbl="node1" presStyleIdx="2" presStyleCnt="4" custLinFactNeighborY="3220">
        <dgm:presLayoutVars>
          <dgm:bulletEnabled val="1"/>
        </dgm:presLayoutVars>
      </dgm:prSet>
      <dgm:spPr/>
    </dgm:pt>
    <dgm:pt modelId="{447CE1A2-1DEB-4D0C-ABF8-74B51F45F35F}" type="pres">
      <dgm:prSet presAssocID="{DD3ED37A-A4B7-486A-9491-74A1C46A0310}" presName="sibTrans" presStyleLbl="sibTrans1D1" presStyleIdx="2" presStyleCnt="3"/>
      <dgm:spPr/>
    </dgm:pt>
    <dgm:pt modelId="{53013DC3-0A36-4D91-B5C5-66585535194B}" type="pres">
      <dgm:prSet presAssocID="{DD3ED37A-A4B7-486A-9491-74A1C46A0310}" presName="connectorText" presStyleLbl="sibTrans1D1" presStyleIdx="2" presStyleCnt="3"/>
      <dgm:spPr/>
    </dgm:pt>
    <dgm:pt modelId="{20C81714-80EE-4E6A-8DD5-9D0E93FE925C}" type="pres">
      <dgm:prSet presAssocID="{0AAEE10B-F2D3-4AF1-BD8A-90DD6AAF8625}" presName="node" presStyleLbl="node1" presStyleIdx="3" presStyleCnt="4">
        <dgm:presLayoutVars>
          <dgm:bulletEnabled val="1"/>
        </dgm:presLayoutVars>
      </dgm:prSet>
      <dgm:spPr/>
    </dgm:pt>
  </dgm:ptLst>
  <dgm:cxnLst>
    <dgm:cxn modelId="{9DE0540C-3122-4D23-8E38-BD7A3B2EF672}" type="presOf" srcId="{9FB52A2D-DBFC-4700-95FF-4A3B283B9799}" destId="{3A3A5806-7F0D-4DB3-9975-28FDC614FE19}" srcOrd="0" destOrd="1" presId="urn:microsoft.com/office/officeart/2016/7/layout/RepeatingBendingProcessNew"/>
    <dgm:cxn modelId="{B395D40D-AA1F-4CD5-8DAE-B626C07D88F9}" type="presOf" srcId="{3DD27856-4877-4434-9C88-DD92F1E1080C}" destId="{136D756C-50AD-415D-881B-B8279B1C5EC5}" srcOrd="0" destOrd="0" presId="urn:microsoft.com/office/officeart/2016/7/layout/RepeatingBendingProcessNew"/>
    <dgm:cxn modelId="{B6968D14-F7FE-4C25-BF40-846E57C7D0A9}" type="presOf" srcId="{F57ACF68-A687-4B48-B8DC-F4D00B92F05F}" destId="{3A3A5806-7F0D-4DB3-9975-28FDC614FE19}" srcOrd="0" destOrd="0" presId="urn:microsoft.com/office/officeart/2016/7/layout/RepeatingBendingProcessNew"/>
    <dgm:cxn modelId="{DB8A7215-34AF-4C5E-A234-8DFCD5DA583E}" srcId="{0AB99913-DE2A-494C-AA18-516EBB665A78}" destId="{0088719F-7720-4C99-9D9B-5BF1ED2F0B42}" srcOrd="0" destOrd="0" parTransId="{6A9A57A8-D7FD-449D-9D10-BAA910A15EB5}" sibTransId="{70C53F7A-C4A2-4599-B86C-D3080655D883}"/>
    <dgm:cxn modelId="{95B7B316-21AB-410F-A7B0-6864F98C8BEF}" type="presOf" srcId="{DD3ED37A-A4B7-486A-9491-74A1C46A0310}" destId="{447CE1A2-1DEB-4D0C-ABF8-74B51F45F35F}" srcOrd="0" destOrd="0" presId="urn:microsoft.com/office/officeart/2016/7/layout/RepeatingBendingProcessNew"/>
    <dgm:cxn modelId="{8006A826-971C-45D1-8D16-9D3E01C392B4}" type="presOf" srcId="{0AAEE10B-F2D3-4AF1-BD8A-90DD6AAF8625}" destId="{20C81714-80EE-4E6A-8DD5-9D0E93FE925C}" srcOrd="0" destOrd="0" presId="urn:microsoft.com/office/officeart/2016/7/layout/RepeatingBendingProcessNew"/>
    <dgm:cxn modelId="{AE5FBC2B-C79F-43FA-B563-D4B39E037C43}" type="presOf" srcId="{0088719F-7720-4C99-9D9B-5BF1ED2F0B42}" destId="{48D10BE1-385A-4188-9504-2C7A9ADE0EFE}" srcOrd="0" destOrd="1" presId="urn:microsoft.com/office/officeart/2016/7/layout/RepeatingBendingProcessNew"/>
    <dgm:cxn modelId="{0F9EEE2D-10D8-461B-8833-56D0C4F43F1F}" type="presOf" srcId="{E1D5988F-2002-40CE-B051-7671FC76E875}" destId="{EE9D0070-19C0-4665-B6FD-C0F6155ED022}" srcOrd="0" destOrd="0" presId="urn:microsoft.com/office/officeart/2016/7/layout/RepeatingBendingProcessNew"/>
    <dgm:cxn modelId="{026E1433-6C6C-46B2-B5F9-98C6268D3792}" srcId="{0BF492A6-E13F-45D4-ADF3-051472268F39}" destId="{0AB99913-DE2A-494C-AA18-516EBB665A78}" srcOrd="1" destOrd="0" parTransId="{32D62297-FBDD-4046-8CF7-ED307C17BE5D}" sibTransId="{E1D5988F-2002-40CE-B051-7671FC76E875}"/>
    <dgm:cxn modelId="{BE6C4D62-F1CF-4D73-B1B5-0B963F484AF8}" srcId="{F57ACF68-A687-4B48-B8DC-F4D00B92F05F}" destId="{9FB52A2D-DBFC-4700-95FF-4A3B283B9799}" srcOrd="0" destOrd="0" parTransId="{7299BD34-6216-4C9F-8067-B92AE966E2F1}" sibTransId="{69AF9693-EE61-464C-8ED2-6FD7D537A85D}"/>
    <dgm:cxn modelId="{66152D67-EDB5-4E98-AF06-6B13B0B7C52D}" type="presOf" srcId="{3DD27856-4877-4434-9C88-DD92F1E1080C}" destId="{D8045846-3DBD-453B-9D70-47C8E5767D1F}" srcOrd="1" destOrd="0" presId="urn:microsoft.com/office/officeart/2016/7/layout/RepeatingBendingProcessNew"/>
    <dgm:cxn modelId="{C06CDB4E-D602-43B4-88B1-467F022895B2}" type="presOf" srcId="{DD3ED37A-A4B7-486A-9491-74A1C46A0310}" destId="{53013DC3-0A36-4D91-B5C5-66585535194B}" srcOrd="1" destOrd="0" presId="urn:microsoft.com/office/officeart/2016/7/layout/RepeatingBendingProcessNew"/>
    <dgm:cxn modelId="{4B002D7D-AE54-448F-8E11-74F893D7DDBB}" srcId="{0BF492A6-E13F-45D4-ADF3-051472268F39}" destId="{F57ACF68-A687-4B48-B8DC-F4D00B92F05F}" srcOrd="0" destOrd="0" parTransId="{A86A1CC0-BC55-4346-81ED-BC13C0845176}" sibTransId="{3DD27856-4877-4434-9C88-DD92F1E1080C}"/>
    <dgm:cxn modelId="{F4AD9594-7A44-4376-BE60-98EBF6B02578}" type="presOf" srcId="{892F3AC7-2A19-4F1B-A52A-2643A46FBF61}" destId="{B51671C4-288B-403F-A1C9-3DF7D9CA1C38}" srcOrd="0" destOrd="0" presId="urn:microsoft.com/office/officeart/2016/7/layout/RepeatingBendingProcessNew"/>
    <dgm:cxn modelId="{851939A1-8017-4272-9410-F783D1EDC028}" srcId="{0BF492A6-E13F-45D4-ADF3-051472268F39}" destId="{892F3AC7-2A19-4F1B-A52A-2643A46FBF61}" srcOrd="2" destOrd="0" parTransId="{CE595894-4514-462B-81A3-522376837D86}" sibTransId="{DD3ED37A-A4B7-486A-9491-74A1C46A0310}"/>
    <dgm:cxn modelId="{64F743A5-44F5-4690-A9B4-D3241EAFED6E}" type="presOf" srcId="{0AB99913-DE2A-494C-AA18-516EBB665A78}" destId="{48D10BE1-385A-4188-9504-2C7A9ADE0EFE}" srcOrd="0" destOrd="0" presId="urn:microsoft.com/office/officeart/2016/7/layout/RepeatingBendingProcessNew"/>
    <dgm:cxn modelId="{9513B7E5-ED23-40FA-8395-A4399FC5FD2E}" type="presOf" srcId="{E1D5988F-2002-40CE-B051-7671FC76E875}" destId="{B2E3B5CB-C502-4F7A-8A24-A5DD3A6957C4}" srcOrd="1" destOrd="0" presId="urn:microsoft.com/office/officeart/2016/7/layout/RepeatingBendingProcessNew"/>
    <dgm:cxn modelId="{4998B9F4-E8BC-4616-8818-4708DF08A3EE}" type="presOf" srcId="{0BF492A6-E13F-45D4-ADF3-051472268F39}" destId="{58AD692A-C5B4-4731-9DF3-F501E319D900}" srcOrd="0" destOrd="0" presId="urn:microsoft.com/office/officeart/2016/7/layout/RepeatingBendingProcessNew"/>
    <dgm:cxn modelId="{2DFDC6FB-6D28-4CB1-9FA3-9C95C4285811}" srcId="{0BF492A6-E13F-45D4-ADF3-051472268F39}" destId="{0AAEE10B-F2D3-4AF1-BD8A-90DD6AAF8625}" srcOrd="3" destOrd="0" parTransId="{7FDC38FD-021B-4FD5-B0EE-7E54D66B9648}" sibTransId="{CB691D64-41E9-408A-B431-44E51975FD7D}"/>
    <dgm:cxn modelId="{82DA03A9-9480-44B8-A99D-12F6D34BFB3F}" type="presParOf" srcId="{58AD692A-C5B4-4731-9DF3-F501E319D900}" destId="{3A3A5806-7F0D-4DB3-9975-28FDC614FE19}" srcOrd="0" destOrd="0" presId="urn:microsoft.com/office/officeart/2016/7/layout/RepeatingBendingProcessNew"/>
    <dgm:cxn modelId="{FC626559-BA52-43A3-81B1-2B215E71D9FB}" type="presParOf" srcId="{58AD692A-C5B4-4731-9DF3-F501E319D900}" destId="{136D756C-50AD-415D-881B-B8279B1C5EC5}" srcOrd="1" destOrd="0" presId="urn:microsoft.com/office/officeart/2016/7/layout/RepeatingBendingProcessNew"/>
    <dgm:cxn modelId="{80BAC783-3061-4A28-A708-0016A6A0A7FE}" type="presParOf" srcId="{136D756C-50AD-415D-881B-B8279B1C5EC5}" destId="{D8045846-3DBD-453B-9D70-47C8E5767D1F}" srcOrd="0" destOrd="0" presId="urn:microsoft.com/office/officeart/2016/7/layout/RepeatingBendingProcessNew"/>
    <dgm:cxn modelId="{6B649551-DD87-4952-BA8B-FE7906BA493B}" type="presParOf" srcId="{58AD692A-C5B4-4731-9DF3-F501E319D900}" destId="{48D10BE1-385A-4188-9504-2C7A9ADE0EFE}" srcOrd="2" destOrd="0" presId="urn:microsoft.com/office/officeart/2016/7/layout/RepeatingBendingProcessNew"/>
    <dgm:cxn modelId="{604E2B0D-D3D0-4034-B345-43A0C89B6038}" type="presParOf" srcId="{58AD692A-C5B4-4731-9DF3-F501E319D900}" destId="{EE9D0070-19C0-4665-B6FD-C0F6155ED022}" srcOrd="3" destOrd="0" presId="urn:microsoft.com/office/officeart/2016/7/layout/RepeatingBendingProcessNew"/>
    <dgm:cxn modelId="{29A3A007-8F9B-44ED-9CE6-C2F845013E45}" type="presParOf" srcId="{EE9D0070-19C0-4665-B6FD-C0F6155ED022}" destId="{B2E3B5CB-C502-4F7A-8A24-A5DD3A6957C4}" srcOrd="0" destOrd="0" presId="urn:microsoft.com/office/officeart/2016/7/layout/RepeatingBendingProcessNew"/>
    <dgm:cxn modelId="{5A1D373D-DF9C-46C3-B21A-A078C35A651F}" type="presParOf" srcId="{58AD692A-C5B4-4731-9DF3-F501E319D900}" destId="{B51671C4-288B-403F-A1C9-3DF7D9CA1C38}" srcOrd="4" destOrd="0" presId="urn:microsoft.com/office/officeart/2016/7/layout/RepeatingBendingProcessNew"/>
    <dgm:cxn modelId="{DC3790DF-FEEB-4446-8998-20A6E413678A}" type="presParOf" srcId="{58AD692A-C5B4-4731-9DF3-F501E319D900}" destId="{447CE1A2-1DEB-4D0C-ABF8-74B51F45F35F}" srcOrd="5" destOrd="0" presId="urn:microsoft.com/office/officeart/2016/7/layout/RepeatingBendingProcessNew"/>
    <dgm:cxn modelId="{8873B92D-2C31-4318-9BF9-8A6DC0BF9962}" type="presParOf" srcId="{447CE1A2-1DEB-4D0C-ABF8-74B51F45F35F}" destId="{53013DC3-0A36-4D91-B5C5-66585535194B}" srcOrd="0" destOrd="0" presId="urn:microsoft.com/office/officeart/2016/7/layout/RepeatingBendingProcessNew"/>
    <dgm:cxn modelId="{CCC31321-5AF8-4DCB-80FF-973BA4D0D496}" type="presParOf" srcId="{58AD692A-C5B4-4731-9DF3-F501E319D900}" destId="{20C81714-80EE-4E6A-8DD5-9D0E93FE925C}"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D340EDE-0AFA-47ED-AA98-7C6665576128}"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F39F7D3D-40C1-4A75-9701-39404B4AE76A}">
      <dgm:prSet custT="1"/>
      <dgm:spPr/>
      <dgm:t>
        <a:bodyPr/>
        <a:lstStyle/>
        <a:p>
          <a:pPr>
            <a:lnSpc>
              <a:spcPct val="100000"/>
            </a:lnSpc>
            <a:defRPr b="1"/>
          </a:pPr>
          <a:r>
            <a:rPr lang="en-US" sz="1800" b="1" dirty="0"/>
            <a:t>How many credits are required to receive TES?</a:t>
          </a:r>
          <a:endParaRPr lang="en-US" sz="1800" dirty="0"/>
        </a:p>
      </dgm:t>
    </dgm:pt>
    <dgm:pt modelId="{A350CC13-2974-4A9F-8276-106F853A0DDC}" type="parTrans" cxnId="{36471A3B-769B-45F7-A053-5119469FCE52}">
      <dgm:prSet/>
      <dgm:spPr/>
      <dgm:t>
        <a:bodyPr/>
        <a:lstStyle/>
        <a:p>
          <a:endParaRPr lang="en-US"/>
        </a:p>
      </dgm:t>
    </dgm:pt>
    <dgm:pt modelId="{17FA942C-C3FE-4090-9E63-6DCE4EA13036}" type="sibTrans" cxnId="{36471A3B-769B-45F7-A053-5119469FCE52}">
      <dgm:prSet/>
      <dgm:spPr/>
      <dgm:t>
        <a:bodyPr/>
        <a:lstStyle/>
        <a:p>
          <a:endParaRPr lang="en-US"/>
        </a:p>
      </dgm:t>
    </dgm:pt>
    <dgm:pt modelId="{6E7A7128-B2C9-460D-AC3F-02EF9EA47B05}">
      <dgm:prSet custT="1"/>
      <dgm:spPr/>
      <dgm:t>
        <a:bodyPr/>
        <a:lstStyle/>
        <a:p>
          <a:pPr>
            <a:lnSpc>
              <a:spcPct val="100000"/>
            </a:lnSpc>
          </a:pPr>
          <a:r>
            <a:rPr lang="en-US" sz="1600" dirty="0"/>
            <a:t>Answer: 6 credits per semester</a:t>
          </a:r>
        </a:p>
      </dgm:t>
    </dgm:pt>
    <dgm:pt modelId="{43A92584-8D57-4B1B-9F7D-D5AB167B4509}" type="parTrans" cxnId="{176878E5-26EC-400A-A163-C54167CFA3B7}">
      <dgm:prSet/>
      <dgm:spPr/>
      <dgm:t>
        <a:bodyPr/>
        <a:lstStyle/>
        <a:p>
          <a:endParaRPr lang="en-US"/>
        </a:p>
      </dgm:t>
    </dgm:pt>
    <dgm:pt modelId="{5C489D46-6BF2-4788-BE9C-3AF4C6B1CA5A}" type="sibTrans" cxnId="{176878E5-26EC-400A-A163-C54167CFA3B7}">
      <dgm:prSet/>
      <dgm:spPr/>
      <dgm:t>
        <a:bodyPr/>
        <a:lstStyle/>
        <a:p>
          <a:endParaRPr lang="en-US"/>
        </a:p>
      </dgm:t>
    </dgm:pt>
    <dgm:pt modelId="{B6670822-3314-44A4-AB49-329C3058EF84}">
      <dgm:prSet custT="1"/>
      <dgm:spPr/>
      <dgm:t>
        <a:bodyPr/>
        <a:lstStyle/>
        <a:p>
          <a:pPr>
            <a:lnSpc>
              <a:spcPct val="100000"/>
            </a:lnSpc>
            <a:defRPr b="1"/>
          </a:pPr>
          <a:r>
            <a:rPr lang="en-US" sz="1800" b="1" dirty="0"/>
            <a:t>What is the refund policy for TES?</a:t>
          </a:r>
          <a:endParaRPr lang="en-US" sz="1800" dirty="0"/>
        </a:p>
      </dgm:t>
    </dgm:pt>
    <dgm:pt modelId="{5E345902-9062-4890-99D1-912372EBF74D}" type="parTrans" cxnId="{3D77B750-CC5F-4006-BEA1-131002D8C58A}">
      <dgm:prSet/>
      <dgm:spPr/>
      <dgm:t>
        <a:bodyPr/>
        <a:lstStyle/>
        <a:p>
          <a:endParaRPr lang="en-US"/>
        </a:p>
      </dgm:t>
    </dgm:pt>
    <dgm:pt modelId="{E2E222E6-6470-4929-9F2E-3E3259AFCAFB}" type="sibTrans" cxnId="{3D77B750-CC5F-4006-BEA1-131002D8C58A}">
      <dgm:prSet/>
      <dgm:spPr/>
      <dgm:t>
        <a:bodyPr/>
        <a:lstStyle/>
        <a:p>
          <a:endParaRPr lang="en-US"/>
        </a:p>
      </dgm:t>
    </dgm:pt>
    <dgm:pt modelId="{B8E65946-EDC7-42A8-B58D-7A00DFEED331}">
      <dgm:prSet custT="1"/>
      <dgm:spPr/>
      <dgm:t>
        <a:bodyPr/>
        <a:lstStyle/>
        <a:p>
          <a:pPr>
            <a:lnSpc>
              <a:spcPct val="100000"/>
            </a:lnSpc>
          </a:pPr>
          <a:r>
            <a:rPr lang="en-US" sz="1600" dirty="0"/>
            <a:t>Answer: Follow the same procedure that you follow for the other State programs.</a:t>
          </a:r>
        </a:p>
      </dgm:t>
    </dgm:pt>
    <dgm:pt modelId="{C4A11B6A-9BE6-4C96-B418-52EC97B91C19}" type="parTrans" cxnId="{FBBB76B7-5F22-44D0-8663-526525091CE4}">
      <dgm:prSet/>
      <dgm:spPr/>
      <dgm:t>
        <a:bodyPr/>
        <a:lstStyle/>
        <a:p>
          <a:endParaRPr lang="en-US"/>
        </a:p>
      </dgm:t>
    </dgm:pt>
    <dgm:pt modelId="{45C7F050-1D25-4063-BCBE-A5B5CF407351}" type="sibTrans" cxnId="{FBBB76B7-5F22-44D0-8663-526525091CE4}">
      <dgm:prSet/>
      <dgm:spPr/>
      <dgm:t>
        <a:bodyPr/>
        <a:lstStyle/>
        <a:p>
          <a:endParaRPr lang="en-US"/>
        </a:p>
      </dgm:t>
    </dgm:pt>
    <dgm:pt modelId="{C5509359-6AEB-49F6-9597-3AF3CEE52817}">
      <dgm:prSet custT="1"/>
      <dgm:spPr/>
      <dgm:t>
        <a:bodyPr/>
        <a:lstStyle/>
        <a:p>
          <a:pPr>
            <a:lnSpc>
              <a:spcPct val="100000"/>
            </a:lnSpc>
            <a:defRPr b="1"/>
          </a:pPr>
          <a:r>
            <a:rPr lang="en-US" sz="1800" b="1" dirty="0"/>
            <a:t>Can students receive TES if they are in an apprenticeship?</a:t>
          </a:r>
          <a:endParaRPr lang="en-US" sz="1800" dirty="0"/>
        </a:p>
      </dgm:t>
    </dgm:pt>
    <dgm:pt modelId="{84533973-D0CC-460C-9644-35EE9F6A41D4}" type="parTrans" cxnId="{64AC3E31-01E7-486D-8C2E-407E4BE84111}">
      <dgm:prSet/>
      <dgm:spPr/>
      <dgm:t>
        <a:bodyPr/>
        <a:lstStyle/>
        <a:p>
          <a:endParaRPr lang="en-US"/>
        </a:p>
      </dgm:t>
    </dgm:pt>
    <dgm:pt modelId="{522BC2E9-B7C0-4051-A27B-6988F514C528}" type="sibTrans" cxnId="{64AC3E31-01E7-486D-8C2E-407E4BE84111}">
      <dgm:prSet/>
      <dgm:spPr/>
      <dgm:t>
        <a:bodyPr/>
        <a:lstStyle/>
        <a:p>
          <a:endParaRPr lang="en-US"/>
        </a:p>
      </dgm:t>
    </dgm:pt>
    <dgm:pt modelId="{B8E8B87B-B637-40EE-B3C9-293D8420BD29}">
      <dgm:prSet custT="1"/>
      <dgm:spPr/>
      <dgm:t>
        <a:bodyPr/>
        <a:lstStyle/>
        <a:p>
          <a:pPr>
            <a:lnSpc>
              <a:spcPct val="100000"/>
            </a:lnSpc>
          </a:pPr>
          <a:r>
            <a:rPr lang="en-US" sz="1600" dirty="0"/>
            <a:t>Answer: Yes. Have the student contact HEAB. The student is required to sign a waiver before they can be awarded.</a:t>
          </a:r>
        </a:p>
      </dgm:t>
    </dgm:pt>
    <dgm:pt modelId="{CC64DC31-A0AA-44C8-8EC1-E128A5658BFA}" type="parTrans" cxnId="{2E2E4190-CCA1-418E-8FBE-C7FD8F5961F7}">
      <dgm:prSet/>
      <dgm:spPr/>
      <dgm:t>
        <a:bodyPr/>
        <a:lstStyle/>
        <a:p>
          <a:endParaRPr lang="en-US"/>
        </a:p>
      </dgm:t>
    </dgm:pt>
    <dgm:pt modelId="{22BA62C5-D65D-4A00-A876-310A06C34C91}" type="sibTrans" cxnId="{2E2E4190-CCA1-418E-8FBE-C7FD8F5961F7}">
      <dgm:prSet/>
      <dgm:spPr/>
      <dgm:t>
        <a:bodyPr/>
        <a:lstStyle/>
        <a:p>
          <a:endParaRPr lang="en-US"/>
        </a:p>
      </dgm:t>
    </dgm:pt>
    <dgm:pt modelId="{7A3D9C0A-B2B5-4C96-A33D-06D39ADF7991}" type="pres">
      <dgm:prSet presAssocID="{ED340EDE-0AFA-47ED-AA98-7C6665576128}" presName="root" presStyleCnt="0">
        <dgm:presLayoutVars>
          <dgm:dir/>
          <dgm:resizeHandles val="exact"/>
        </dgm:presLayoutVars>
      </dgm:prSet>
      <dgm:spPr/>
    </dgm:pt>
    <dgm:pt modelId="{B27901F1-9024-4A20-806C-91559C6D487D}" type="pres">
      <dgm:prSet presAssocID="{F39F7D3D-40C1-4A75-9701-39404B4AE76A}" presName="compNode" presStyleCnt="0"/>
      <dgm:spPr/>
    </dgm:pt>
    <dgm:pt modelId="{CDE3EC63-18C8-4E84-B54F-BADFF30BED7D}" type="pres">
      <dgm:prSet presAssocID="{F39F7D3D-40C1-4A75-9701-39404B4AE7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45972C62-4950-41F3-92D7-1E08E527E036}" type="pres">
      <dgm:prSet presAssocID="{F39F7D3D-40C1-4A75-9701-39404B4AE76A}" presName="iconSpace" presStyleCnt="0"/>
      <dgm:spPr/>
    </dgm:pt>
    <dgm:pt modelId="{1EC38FA9-7641-4DCF-B31B-B0D10AC235CB}" type="pres">
      <dgm:prSet presAssocID="{F39F7D3D-40C1-4A75-9701-39404B4AE76A}" presName="parTx" presStyleLbl="revTx" presStyleIdx="0" presStyleCnt="6">
        <dgm:presLayoutVars>
          <dgm:chMax val="0"/>
          <dgm:chPref val="0"/>
        </dgm:presLayoutVars>
      </dgm:prSet>
      <dgm:spPr/>
    </dgm:pt>
    <dgm:pt modelId="{F1BD430F-678A-4853-AD51-3B760DF4F46A}" type="pres">
      <dgm:prSet presAssocID="{F39F7D3D-40C1-4A75-9701-39404B4AE76A}" presName="txSpace" presStyleCnt="0"/>
      <dgm:spPr/>
    </dgm:pt>
    <dgm:pt modelId="{073F4BE6-5A46-4B8F-A00A-2C448FE48CB5}" type="pres">
      <dgm:prSet presAssocID="{F39F7D3D-40C1-4A75-9701-39404B4AE76A}" presName="desTx" presStyleLbl="revTx" presStyleIdx="1" presStyleCnt="6">
        <dgm:presLayoutVars/>
      </dgm:prSet>
      <dgm:spPr/>
    </dgm:pt>
    <dgm:pt modelId="{83DBC644-FDE8-4DE6-96B0-2EACA0D66E97}" type="pres">
      <dgm:prSet presAssocID="{17FA942C-C3FE-4090-9E63-6DCE4EA13036}" presName="sibTrans" presStyleCnt="0"/>
      <dgm:spPr/>
    </dgm:pt>
    <dgm:pt modelId="{0E5F0A02-5E9C-4FDA-BE42-66E57AC5C786}" type="pres">
      <dgm:prSet presAssocID="{B6670822-3314-44A4-AB49-329C3058EF84}" presName="compNode" presStyleCnt="0"/>
      <dgm:spPr/>
    </dgm:pt>
    <dgm:pt modelId="{D22DC5B3-58EF-4CD1-AAAE-C2B77C0B73CF}" type="pres">
      <dgm:prSet presAssocID="{B6670822-3314-44A4-AB49-329C3058EF8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3998FC46-DC22-4414-82E8-3C7C26024846}" type="pres">
      <dgm:prSet presAssocID="{B6670822-3314-44A4-AB49-329C3058EF84}" presName="iconSpace" presStyleCnt="0"/>
      <dgm:spPr/>
    </dgm:pt>
    <dgm:pt modelId="{D755AC70-16CA-42A1-BD31-5F7C33A0A8E8}" type="pres">
      <dgm:prSet presAssocID="{B6670822-3314-44A4-AB49-329C3058EF84}" presName="parTx" presStyleLbl="revTx" presStyleIdx="2" presStyleCnt="6">
        <dgm:presLayoutVars>
          <dgm:chMax val="0"/>
          <dgm:chPref val="0"/>
        </dgm:presLayoutVars>
      </dgm:prSet>
      <dgm:spPr/>
    </dgm:pt>
    <dgm:pt modelId="{AA944228-2B56-4D84-B753-4B0BA5222CEB}" type="pres">
      <dgm:prSet presAssocID="{B6670822-3314-44A4-AB49-329C3058EF84}" presName="txSpace" presStyleCnt="0"/>
      <dgm:spPr/>
    </dgm:pt>
    <dgm:pt modelId="{9699C2E6-CF33-4A4F-A33C-A43AF3083740}" type="pres">
      <dgm:prSet presAssocID="{B6670822-3314-44A4-AB49-329C3058EF84}" presName="desTx" presStyleLbl="revTx" presStyleIdx="3" presStyleCnt="6">
        <dgm:presLayoutVars/>
      </dgm:prSet>
      <dgm:spPr/>
    </dgm:pt>
    <dgm:pt modelId="{F005CD70-3902-456E-A7D0-C3AFEC9DEE73}" type="pres">
      <dgm:prSet presAssocID="{E2E222E6-6470-4929-9F2E-3E3259AFCAFB}" presName="sibTrans" presStyleCnt="0"/>
      <dgm:spPr/>
    </dgm:pt>
    <dgm:pt modelId="{5B96EEBE-704D-409F-9C7D-924DB6F116C0}" type="pres">
      <dgm:prSet presAssocID="{C5509359-6AEB-49F6-9597-3AF3CEE52817}" presName="compNode" presStyleCnt="0"/>
      <dgm:spPr/>
    </dgm:pt>
    <dgm:pt modelId="{D2AC0822-6243-49F4-84F4-788706B65E76}" type="pres">
      <dgm:prSet presAssocID="{C5509359-6AEB-49F6-9597-3AF3CEE5281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0D48115D-2761-46F2-B2C3-70CBC4517107}" type="pres">
      <dgm:prSet presAssocID="{C5509359-6AEB-49F6-9597-3AF3CEE52817}" presName="iconSpace" presStyleCnt="0"/>
      <dgm:spPr/>
    </dgm:pt>
    <dgm:pt modelId="{DB33F217-5199-4700-A907-2ACDF506DD00}" type="pres">
      <dgm:prSet presAssocID="{C5509359-6AEB-49F6-9597-3AF3CEE52817}" presName="parTx" presStyleLbl="revTx" presStyleIdx="4" presStyleCnt="6">
        <dgm:presLayoutVars>
          <dgm:chMax val="0"/>
          <dgm:chPref val="0"/>
        </dgm:presLayoutVars>
      </dgm:prSet>
      <dgm:spPr/>
    </dgm:pt>
    <dgm:pt modelId="{6B599578-192B-4983-8414-D952D89375AF}" type="pres">
      <dgm:prSet presAssocID="{C5509359-6AEB-49F6-9597-3AF3CEE52817}" presName="txSpace" presStyleCnt="0"/>
      <dgm:spPr/>
    </dgm:pt>
    <dgm:pt modelId="{E5A16D9C-8E51-45B0-880A-CABC95F15F89}" type="pres">
      <dgm:prSet presAssocID="{C5509359-6AEB-49F6-9597-3AF3CEE52817}" presName="desTx" presStyleLbl="revTx" presStyleIdx="5" presStyleCnt="6">
        <dgm:presLayoutVars/>
      </dgm:prSet>
      <dgm:spPr/>
    </dgm:pt>
  </dgm:ptLst>
  <dgm:cxnLst>
    <dgm:cxn modelId="{C0DC4B1B-5BFB-4C57-95DC-73B6EFB0EEFC}" type="presOf" srcId="{B6670822-3314-44A4-AB49-329C3058EF84}" destId="{D755AC70-16CA-42A1-BD31-5F7C33A0A8E8}" srcOrd="0" destOrd="0" presId="urn:microsoft.com/office/officeart/2018/5/layout/CenteredIconLabelDescriptionList"/>
    <dgm:cxn modelId="{64AC3E31-01E7-486D-8C2E-407E4BE84111}" srcId="{ED340EDE-0AFA-47ED-AA98-7C6665576128}" destId="{C5509359-6AEB-49F6-9597-3AF3CEE52817}" srcOrd="2" destOrd="0" parTransId="{84533973-D0CC-460C-9644-35EE9F6A41D4}" sibTransId="{522BC2E9-B7C0-4051-A27B-6988F514C528}"/>
    <dgm:cxn modelId="{36471A3B-769B-45F7-A053-5119469FCE52}" srcId="{ED340EDE-0AFA-47ED-AA98-7C6665576128}" destId="{F39F7D3D-40C1-4A75-9701-39404B4AE76A}" srcOrd="0" destOrd="0" parTransId="{A350CC13-2974-4A9F-8276-106F853A0DDC}" sibTransId="{17FA942C-C3FE-4090-9E63-6DCE4EA13036}"/>
    <dgm:cxn modelId="{3D77B750-CC5F-4006-BEA1-131002D8C58A}" srcId="{ED340EDE-0AFA-47ED-AA98-7C6665576128}" destId="{B6670822-3314-44A4-AB49-329C3058EF84}" srcOrd="1" destOrd="0" parTransId="{5E345902-9062-4890-99D1-912372EBF74D}" sibTransId="{E2E222E6-6470-4929-9F2E-3E3259AFCAFB}"/>
    <dgm:cxn modelId="{2E2E4190-CCA1-418E-8FBE-C7FD8F5961F7}" srcId="{C5509359-6AEB-49F6-9597-3AF3CEE52817}" destId="{B8E8B87B-B637-40EE-B3C9-293D8420BD29}" srcOrd="0" destOrd="0" parTransId="{CC64DC31-A0AA-44C8-8EC1-E128A5658BFA}" sibTransId="{22BA62C5-D65D-4A00-A876-310A06C34C91}"/>
    <dgm:cxn modelId="{93BC9191-3E59-47E7-B042-851A052BFA72}" type="presOf" srcId="{B8E65946-EDC7-42A8-B58D-7A00DFEED331}" destId="{9699C2E6-CF33-4A4F-A33C-A43AF3083740}" srcOrd="0" destOrd="0" presId="urn:microsoft.com/office/officeart/2018/5/layout/CenteredIconLabelDescriptionList"/>
    <dgm:cxn modelId="{9D153F9E-4E2D-41C5-9EAF-7F5851C69DBC}" type="presOf" srcId="{F39F7D3D-40C1-4A75-9701-39404B4AE76A}" destId="{1EC38FA9-7641-4DCF-B31B-B0D10AC235CB}" srcOrd="0" destOrd="0" presId="urn:microsoft.com/office/officeart/2018/5/layout/CenteredIconLabelDescriptionList"/>
    <dgm:cxn modelId="{7D0E9B9F-571B-4B01-9B42-B5729335131C}" type="presOf" srcId="{6E7A7128-B2C9-460D-AC3F-02EF9EA47B05}" destId="{073F4BE6-5A46-4B8F-A00A-2C448FE48CB5}" srcOrd="0" destOrd="0" presId="urn:microsoft.com/office/officeart/2018/5/layout/CenteredIconLabelDescriptionList"/>
    <dgm:cxn modelId="{5F00F0AC-6487-4BD5-9D55-84A724CEAE8D}" type="presOf" srcId="{C5509359-6AEB-49F6-9597-3AF3CEE52817}" destId="{DB33F217-5199-4700-A907-2ACDF506DD00}" srcOrd="0" destOrd="0" presId="urn:microsoft.com/office/officeart/2018/5/layout/CenteredIconLabelDescriptionList"/>
    <dgm:cxn modelId="{FBBB76B7-5F22-44D0-8663-526525091CE4}" srcId="{B6670822-3314-44A4-AB49-329C3058EF84}" destId="{B8E65946-EDC7-42A8-B58D-7A00DFEED331}" srcOrd="0" destOrd="0" parTransId="{C4A11B6A-9BE6-4C96-B418-52EC97B91C19}" sibTransId="{45C7F050-1D25-4063-BCBE-A5B5CF407351}"/>
    <dgm:cxn modelId="{98D6E5E3-5701-445B-8CA9-6F3388B953FD}" type="presOf" srcId="{ED340EDE-0AFA-47ED-AA98-7C6665576128}" destId="{7A3D9C0A-B2B5-4C96-A33D-06D39ADF7991}" srcOrd="0" destOrd="0" presId="urn:microsoft.com/office/officeart/2018/5/layout/CenteredIconLabelDescriptionList"/>
    <dgm:cxn modelId="{176878E5-26EC-400A-A163-C54167CFA3B7}" srcId="{F39F7D3D-40C1-4A75-9701-39404B4AE76A}" destId="{6E7A7128-B2C9-460D-AC3F-02EF9EA47B05}" srcOrd="0" destOrd="0" parTransId="{43A92584-8D57-4B1B-9F7D-D5AB167B4509}" sibTransId="{5C489D46-6BF2-4788-BE9C-3AF4C6B1CA5A}"/>
    <dgm:cxn modelId="{B56C5CF5-AA05-435F-B957-99D3A0B2A31E}" type="presOf" srcId="{B8E8B87B-B637-40EE-B3C9-293D8420BD29}" destId="{E5A16D9C-8E51-45B0-880A-CABC95F15F89}" srcOrd="0" destOrd="0" presId="urn:microsoft.com/office/officeart/2018/5/layout/CenteredIconLabelDescriptionList"/>
    <dgm:cxn modelId="{C56DCD3C-D0F8-4DED-B4C7-94C756E9C3A3}" type="presParOf" srcId="{7A3D9C0A-B2B5-4C96-A33D-06D39ADF7991}" destId="{B27901F1-9024-4A20-806C-91559C6D487D}" srcOrd="0" destOrd="0" presId="urn:microsoft.com/office/officeart/2018/5/layout/CenteredIconLabelDescriptionList"/>
    <dgm:cxn modelId="{DE3E2C81-7B12-4404-A44B-93FA6EDE8313}" type="presParOf" srcId="{B27901F1-9024-4A20-806C-91559C6D487D}" destId="{CDE3EC63-18C8-4E84-B54F-BADFF30BED7D}" srcOrd="0" destOrd="0" presId="urn:microsoft.com/office/officeart/2018/5/layout/CenteredIconLabelDescriptionList"/>
    <dgm:cxn modelId="{26D4BF33-97CD-4F6A-A7C6-5B4E78A89310}" type="presParOf" srcId="{B27901F1-9024-4A20-806C-91559C6D487D}" destId="{45972C62-4950-41F3-92D7-1E08E527E036}" srcOrd="1" destOrd="0" presId="urn:microsoft.com/office/officeart/2018/5/layout/CenteredIconLabelDescriptionList"/>
    <dgm:cxn modelId="{E9B7F9AB-DA6A-4792-A043-C73B41BC98EB}" type="presParOf" srcId="{B27901F1-9024-4A20-806C-91559C6D487D}" destId="{1EC38FA9-7641-4DCF-B31B-B0D10AC235CB}" srcOrd="2" destOrd="0" presId="urn:microsoft.com/office/officeart/2018/5/layout/CenteredIconLabelDescriptionList"/>
    <dgm:cxn modelId="{1E24A1E8-2BD0-4D43-82A1-C3799CB7954A}" type="presParOf" srcId="{B27901F1-9024-4A20-806C-91559C6D487D}" destId="{F1BD430F-678A-4853-AD51-3B760DF4F46A}" srcOrd="3" destOrd="0" presId="urn:microsoft.com/office/officeart/2018/5/layout/CenteredIconLabelDescriptionList"/>
    <dgm:cxn modelId="{751686DE-2694-4FFA-A436-A00FC3C99721}" type="presParOf" srcId="{B27901F1-9024-4A20-806C-91559C6D487D}" destId="{073F4BE6-5A46-4B8F-A00A-2C448FE48CB5}" srcOrd="4" destOrd="0" presId="urn:microsoft.com/office/officeart/2018/5/layout/CenteredIconLabelDescriptionList"/>
    <dgm:cxn modelId="{4AA76B7A-0C7F-4C21-A755-5D3E0DB45D92}" type="presParOf" srcId="{7A3D9C0A-B2B5-4C96-A33D-06D39ADF7991}" destId="{83DBC644-FDE8-4DE6-96B0-2EACA0D66E97}" srcOrd="1" destOrd="0" presId="urn:microsoft.com/office/officeart/2018/5/layout/CenteredIconLabelDescriptionList"/>
    <dgm:cxn modelId="{CED2C540-E22D-4E2A-8577-33B80CB1D392}" type="presParOf" srcId="{7A3D9C0A-B2B5-4C96-A33D-06D39ADF7991}" destId="{0E5F0A02-5E9C-4FDA-BE42-66E57AC5C786}" srcOrd="2" destOrd="0" presId="urn:microsoft.com/office/officeart/2018/5/layout/CenteredIconLabelDescriptionList"/>
    <dgm:cxn modelId="{968ADFC7-84A9-47B7-9864-42CC80FBEE81}" type="presParOf" srcId="{0E5F0A02-5E9C-4FDA-BE42-66E57AC5C786}" destId="{D22DC5B3-58EF-4CD1-AAAE-C2B77C0B73CF}" srcOrd="0" destOrd="0" presId="urn:microsoft.com/office/officeart/2018/5/layout/CenteredIconLabelDescriptionList"/>
    <dgm:cxn modelId="{4FA0F00C-4999-4234-8AB1-9C576A6CF6A4}" type="presParOf" srcId="{0E5F0A02-5E9C-4FDA-BE42-66E57AC5C786}" destId="{3998FC46-DC22-4414-82E8-3C7C26024846}" srcOrd="1" destOrd="0" presId="urn:microsoft.com/office/officeart/2018/5/layout/CenteredIconLabelDescriptionList"/>
    <dgm:cxn modelId="{43412577-6888-42C2-8407-DE2E82E07D4D}" type="presParOf" srcId="{0E5F0A02-5E9C-4FDA-BE42-66E57AC5C786}" destId="{D755AC70-16CA-42A1-BD31-5F7C33A0A8E8}" srcOrd="2" destOrd="0" presId="urn:microsoft.com/office/officeart/2018/5/layout/CenteredIconLabelDescriptionList"/>
    <dgm:cxn modelId="{0C933E05-D61F-4C7D-B358-C8EF47D68C74}" type="presParOf" srcId="{0E5F0A02-5E9C-4FDA-BE42-66E57AC5C786}" destId="{AA944228-2B56-4D84-B753-4B0BA5222CEB}" srcOrd="3" destOrd="0" presId="urn:microsoft.com/office/officeart/2018/5/layout/CenteredIconLabelDescriptionList"/>
    <dgm:cxn modelId="{6E9A8166-53AF-423B-B121-199A7653989B}" type="presParOf" srcId="{0E5F0A02-5E9C-4FDA-BE42-66E57AC5C786}" destId="{9699C2E6-CF33-4A4F-A33C-A43AF3083740}" srcOrd="4" destOrd="0" presId="urn:microsoft.com/office/officeart/2018/5/layout/CenteredIconLabelDescriptionList"/>
    <dgm:cxn modelId="{F4699BBF-EF85-431F-8BB6-19C9E813F924}" type="presParOf" srcId="{7A3D9C0A-B2B5-4C96-A33D-06D39ADF7991}" destId="{F005CD70-3902-456E-A7D0-C3AFEC9DEE73}" srcOrd="3" destOrd="0" presId="urn:microsoft.com/office/officeart/2018/5/layout/CenteredIconLabelDescriptionList"/>
    <dgm:cxn modelId="{92CD1D00-0679-4A2E-95BC-84FE04AE46FB}" type="presParOf" srcId="{7A3D9C0A-B2B5-4C96-A33D-06D39ADF7991}" destId="{5B96EEBE-704D-409F-9C7D-924DB6F116C0}" srcOrd="4" destOrd="0" presId="urn:microsoft.com/office/officeart/2018/5/layout/CenteredIconLabelDescriptionList"/>
    <dgm:cxn modelId="{659FE507-FF22-4537-80B6-170A068830BC}" type="presParOf" srcId="{5B96EEBE-704D-409F-9C7D-924DB6F116C0}" destId="{D2AC0822-6243-49F4-84F4-788706B65E76}" srcOrd="0" destOrd="0" presId="urn:microsoft.com/office/officeart/2018/5/layout/CenteredIconLabelDescriptionList"/>
    <dgm:cxn modelId="{D3B876CE-6FD2-46ED-8F97-C41756E9ACBE}" type="presParOf" srcId="{5B96EEBE-704D-409F-9C7D-924DB6F116C0}" destId="{0D48115D-2761-46F2-B2C3-70CBC4517107}" srcOrd="1" destOrd="0" presId="urn:microsoft.com/office/officeart/2018/5/layout/CenteredIconLabelDescriptionList"/>
    <dgm:cxn modelId="{6302AD5B-1410-42E3-B6FD-5E8C65670D8F}" type="presParOf" srcId="{5B96EEBE-704D-409F-9C7D-924DB6F116C0}" destId="{DB33F217-5199-4700-A907-2ACDF506DD00}" srcOrd="2" destOrd="0" presId="urn:microsoft.com/office/officeart/2018/5/layout/CenteredIconLabelDescriptionList"/>
    <dgm:cxn modelId="{14F5C6E2-B701-4D9E-8458-EDFEA26AFD19}" type="presParOf" srcId="{5B96EEBE-704D-409F-9C7D-924DB6F116C0}" destId="{6B599578-192B-4983-8414-D952D89375AF}" srcOrd="3" destOrd="0" presId="urn:microsoft.com/office/officeart/2018/5/layout/CenteredIconLabelDescriptionList"/>
    <dgm:cxn modelId="{7625AB71-4849-4CAF-BFD8-99EFBCC42CE3}" type="presParOf" srcId="{5B96EEBE-704D-409F-9C7D-924DB6F116C0}" destId="{E5A16D9C-8E51-45B0-880A-CABC95F15F89}"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768FB64-DF17-400F-8A8E-0624D6E8DA3F}"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12E334C4-3364-42E4-9EEB-A56E7BCDD139}">
      <dgm:prSet custT="1"/>
      <dgm:spPr>
        <a:solidFill>
          <a:schemeClr val="bg2">
            <a:lumMod val="10000"/>
          </a:schemeClr>
        </a:solidFill>
      </dgm:spPr>
      <dgm:t>
        <a:bodyPr/>
        <a:lstStyle/>
        <a:p>
          <a:r>
            <a:rPr lang="en-US" sz="2000" b="1" dirty="0"/>
            <a:t>Student not on notification list</a:t>
          </a:r>
        </a:p>
      </dgm:t>
    </dgm:pt>
    <dgm:pt modelId="{2EEB5E78-90BB-4958-9822-5B1E318694CE}" type="parTrans" cxnId="{00A668F6-7D05-4A37-961B-1ED36B1F91BD}">
      <dgm:prSet/>
      <dgm:spPr/>
      <dgm:t>
        <a:bodyPr/>
        <a:lstStyle/>
        <a:p>
          <a:endParaRPr lang="en-US"/>
        </a:p>
      </dgm:t>
    </dgm:pt>
    <dgm:pt modelId="{A65C97AA-9BC6-4BEE-ADB9-EC663BEED458}" type="sibTrans" cxnId="{00A668F6-7D05-4A37-961B-1ED36B1F91BD}">
      <dgm:prSet/>
      <dgm:spPr/>
      <dgm:t>
        <a:bodyPr/>
        <a:lstStyle/>
        <a:p>
          <a:endParaRPr lang="en-US"/>
        </a:p>
      </dgm:t>
    </dgm:pt>
    <dgm:pt modelId="{C29A293A-E87C-433F-ABAF-E0B44E640FD2}">
      <dgm:prSet custT="1"/>
      <dgm:spPr>
        <a:solidFill>
          <a:schemeClr val="bg2">
            <a:lumMod val="10000"/>
          </a:schemeClr>
        </a:solidFill>
      </dgm:spPr>
      <dgm:t>
        <a:bodyPr/>
        <a:lstStyle/>
        <a:p>
          <a:r>
            <a:rPr lang="en-US" sz="1400" dirty="0">
              <a:highlight>
                <a:srgbClr val="808080"/>
              </a:highlight>
            </a:rPr>
            <a:t>Is the Student State of Legal Residence WI?</a:t>
          </a:r>
        </a:p>
      </dgm:t>
    </dgm:pt>
    <dgm:pt modelId="{CE3B3CDA-2A2D-4420-9818-B01DD4D73297}" type="parTrans" cxnId="{397C0373-B022-49E9-AFA3-8DB195099953}">
      <dgm:prSet/>
      <dgm:spPr/>
      <dgm:t>
        <a:bodyPr/>
        <a:lstStyle/>
        <a:p>
          <a:endParaRPr lang="en-US"/>
        </a:p>
      </dgm:t>
    </dgm:pt>
    <dgm:pt modelId="{77482D08-7DCF-4679-B753-C79FBA37EFCB}" type="sibTrans" cxnId="{397C0373-B022-49E9-AFA3-8DB195099953}">
      <dgm:prSet/>
      <dgm:spPr/>
      <dgm:t>
        <a:bodyPr/>
        <a:lstStyle/>
        <a:p>
          <a:endParaRPr lang="en-US"/>
        </a:p>
      </dgm:t>
    </dgm:pt>
    <dgm:pt modelId="{17921F02-E183-4A51-BB92-7DFC1C3820DC}">
      <dgm:prSet custT="1"/>
      <dgm:spPr>
        <a:solidFill>
          <a:schemeClr val="bg2">
            <a:lumMod val="10000"/>
          </a:schemeClr>
        </a:solidFill>
      </dgm:spPr>
      <dgm:t>
        <a:bodyPr/>
        <a:lstStyle/>
        <a:p>
          <a:r>
            <a:rPr lang="en-US" sz="1400" b="1" dirty="0"/>
            <a:t>Yes?  </a:t>
          </a:r>
          <a:r>
            <a:rPr lang="en-US" sz="1400" dirty="0"/>
            <a:t>Send a request to HEAB for us to add your school manually.</a:t>
          </a:r>
        </a:p>
      </dgm:t>
    </dgm:pt>
    <dgm:pt modelId="{AEF43B2C-1D5B-4F02-8A20-A2049931746B}" type="parTrans" cxnId="{666D8F64-E11F-4B0A-BE89-BC0BC994857A}">
      <dgm:prSet/>
      <dgm:spPr/>
      <dgm:t>
        <a:bodyPr/>
        <a:lstStyle/>
        <a:p>
          <a:endParaRPr lang="en-US"/>
        </a:p>
      </dgm:t>
    </dgm:pt>
    <dgm:pt modelId="{170719F2-16BC-406C-A21C-5307DEF1E51A}" type="sibTrans" cxnId="{666D8F64-E11F-4B0A-BE89-BC0BC994857A}">
      <dgm:prSet/>
      <dgm:spPr/>
      <dgm:t>
        <a:bodyPr/>
        <a:lstStyle/>
        <a:p>
          <a:endParaRPr lang="en-US"/>
        </a:p>
      </dgm:t>
    </dgm:pt>
    <dgm:pt modelId="{C07BA8F4-926C-4F90-9AB7-DA8F6B0608D4}">
      <dgm:prSet custT="1"/>
      <dgm:spPr>
        <a:solidFill>
          <a:schemeClr val="bg2">
            <a:lumMod val="10000"/>
          </a:schemeClr>
        </a:solidFill>
      </dgm:spPr>
      <dgm:t>
        <a:bodyPr/>
        <a:lstStyle/>
        <a:p>
          <a:r>
            <a:rPr lang="en-US" sz="1400" dirty="0"/>
            <a:t>HEAB currently only has room to add the first 6 eligible WI schools listed on the FAFSA.</a:t>
          </a:r>
          <a:br>
            <a:rPr lang="en-US" sz="1400" dirty="0"/>
          </a:br>
          <a:endParaRPr lang="en-US" sz="1400" dirty="0"/>
        </a:p>
      </dgm:t>
    </dgm:pt>
    <dgm:pt modelId="{BFDBABE2-27D0-4C4B-A826-878FCC6BA747}" type="parTrans" cxnId="{E9382D52-371B-43EB-91D5-67EE848E73A7}">
      <dgm:prSet/>
      <dgm:spPr/>
      <dgm:t>
        <a:bodyPr/>
        <a:lstStyle/>
        <a:p>
          <a:endParaRPr lang="en-US"/>
        </a:p>
      </dgm:t>
    </dgm:pt>
    <dgm:pt modelId="{99617933-AF20-4F51-89E5-E5C8FD6DEE9E}" type="sibTrans" cxnId="{E9382D52-371B-43EB-91D5-67EE848E73A7}">
      <dgm:prSet/>
      <dgm:spPr/>
      <dgm:t>
        <a:bodyPr/>
        <a:lstStyle/>
        <a:p>
          <a:endParaRPr lang="en-US"/>
        </a:p>
      </dgm:t>
    </dgm:pt>
    <dgm:pt modelId="{5A447468-C424-48BC-9140-9BF0CD458BF7}">
      <dgm:prSet custT="1"/>
      <dgm:spPr>
        <a:solidFill>
          <a:schemeClr val="bg2">
            <a:lumMod val="10000"/>
          </a:schemeClr>
        </a:solidFill>
      </dgm:spPr>
      <dgm:t>
        <a:bodyPr/>
        <a:lstStyle/>
        <a:p>
          <a:r>
            <a:rPr lang="en-US" sz="1400" b="1" dirty="0"/>
            <a:t>No? </a:t>
          </a:r>
          <a:r>
            <a:rPr lang="en-US" sz="1400" dirty="0"/>
            <a:t>Send a request to HEAB for us to request the ISIR from CPS</a:t>
          </a:r>
          <a:r>
            <a:rPr lang="en-US" sz="1300" dirty="0"/>
            <a:t>.</a:t>
          </a:r>
        </a:p>
      </dgm:t>
    </dgm:pt>
    <dgm:pt modelId="{96FB5FE8-DBA1-40F0-8F53-39306121BFDB}" type="parTrans" cxnId="{4FE4BF30-D25F-47A4-A24A-8F2E33D8EB47}">
      <dgm:prSet/>
      <dgm:spPr/>
      <dgm:t>
        <a:bodyPr/>
        <a:lstStyle/>
        <a:p>
          <a:endParaRPr lang="en-US"/>
        </a:p>
      </dgm:t>
    </dgm:pt>
    <dgm:pt modelId="{D463575B-8B50-4726-998F-B8845977A051}" type="sibTrans" cxnId="{4FE4BF30-D25F-47A4-A24A-8F2E33D8EB47}">
      <dgm:prSet/>
      <dgm:spPr/>
      <dgm:t>
        <a:bodyPr/>
        <a:lstStyle/>
        <a:p>
          <a:endParaRPr lang="en-US"/>
        </a:p>
      </dgm:t>
    </dgm:pt>
    <dgm:pt modelId="{2635B759-9E49-4335-B06C-1D3BF3A5A49F}" type="pres">
      <dgm:prSet presAssocID="{E768FB64-DF17-400F-8A8E-0624D6E8DA3F}" presName="diagram" presStyleCnt="0">
        <dgm:presLayoutVars>
          <dgm:dir/>
          <dgm:resizeHandles val="exact"/>
        </dgm:presLayoutVars>
      </dgm:prSet>
      <dgm:spPr/>
    </dgm:pt>
    <dgm:pt modelId="{430B5FB1-D490-4074-A653-DE946F555D77}" type="pres">
      <dgm:prSet presAssocID="{12E334C4-3364-42E4-9EEB-A56E7BCDD139}" presName="arrow" presStyleLbl="node1" presStyleIdx="0" presStyleCnt="2">
        <dgm:presLayoutVars>
          <dgm:bulletEnabled val="1"/>
        </dgm:presLayoutVars>
      </dgm:prSet>
      <dgm:spPr/>
    </dgm:pt>
    <dgm:pt modelId="{08A51ACA-741E-46C0-BCC6-A528BB973869}" type="pres">
      <dgm:prSet presAssocID="{C29A293A-E87C-433F-ABAF-E0B44E640FD2}" presName="arrow" presStyleLbl="node1" presStyleIdx="1" presStyleCnt="2">
        <dgm:presLayoutVars>
          <dgm:bulletEnabled val="1"/>
        </dgm:presLayoutVars>
      </dgm:prSet>
      <dgm:spPr/>
    </dgm:pt>
  </dgm:ptLst>
  <dgm:cxnLst>
    <dgm:cxn modelId="{4FE4BF30-D25F-47A4-A24A-8F2E33D8EB47}" srcId="{C29A293A-E87C-433F-ABAF-E0B44E640FD2}" destId="{5A447468-C424-48BC-9140-9BF0CD458BF7}" srcOrd="1" destOrd="0" parTransId="{96FB5FE8-DBA1-40F0-8F53-39306121BFDB}" sibTransId="{D463575B-8B50-4726-998F-B8845977A051}"/>
    <dgm:cxn modelId="{666D8F64-E11F-4B0A-BE89-BC0BC994857A}" srcId="{C29A293A-E87C-433F-ABAF-E0B44E640FD2}" destId="{17921F02-E183-4A51-BB92-7DFC1C3820DC}" srcOrd="0" destOrd="0" parTransId="{AEF43B2C-1D5B-4F02-8A20-A2049931746B}" sibTransId="{170719F2-16BC-406C-A21C-5307DEF1E51A}"/>
    <dgm:cxn modelId="{DE81F949-AEC6-4407-A909-D725A4E672DB}" type="presOf" srcId="{17921F02-E183-4A51-BB92-7DFC1C3820DC}" destId="{08A51ACA-741E-46C0-BCC6-A528BB973869}" srcOrd="0" destOrd="1" presId="urn:microsoft.com/office/officeart/2005/8/layout/arrow5"/>
    <dgm:cxn modelId="{E9382D52-371B-43EB-91D5-67EE848E73A7}" srcId="{17921F02-E183-4A51-BB92-7DFC1C3820DC}" destId="{C07BA8F4-926C-4F90-9AB7-DA8F6B0608D4}" srcOrd="0" destOrd="0" parTransId="{BFDBABE2-27D0-4C4B-A826-878FCC6BA747}" sibTransId="{99617933-AF20-4F51-89E5-E5C8FD6DEE9E}"/>
    <dgm:cxn modelId="{397C0373-B022-49E9-AFA3-8DB195099953}" srcId="{E768FB64-DF17-400F-8A8E-0624D6E8DA3F}" destId="{C29A293A-E87C-433F-ABAF-E0B44E640FD2}" srcOrd="1" destOrd="0" parTransId="{CE3B3CDA-2A2D-4420-9818-B01DD4D73297}" sibTransId="{77482D08-7DCF-4679-B753-C79FBA37EFCB}"/>
    <dgm:cxn modelId="{03D06188-5870-42EB-8770-1BA0FAF02746}" type="presOf" srcId="{E768FB64-DF17-400F-8A8E-0624D6E8DA3F}" destId="{2635B759-9E49-4335-B06C-1D3BF3A5A49F}" srcOrd="0" destOrd="0" presId="urn:microsoft.com/office/officeart/2005/8/layout/arrow5"/>
    <dgm:cxn modelId="{E9F36193-DBB4-438C-ACD1-35451ED7F40D}" type="presOf" srcId="{C29A293A-E87C-433F-ABAF-E0B44E640FD2}" destId="{08A51ACA-741E-46C0-BCC6-A528BB973869}" srcOrd="0" destOrd="0" presId="urn:microsoft.com/office/officeart/2005/8/layout/arrow5"/>
    <dgm:cxn modelId="{985A3899-0F61-4157-81F7-9765D4A13D2F}" type="presOf" srcId="{12E334C4-3364-42E4-9EEB-A56E7BCDD139}" destId="{430B5FB1-D490-4074-A653-DE946F555D77}" srcOrd="0" destOrd="0" presId="urn:microsoft.com/office/officeart/2005/8/layout/arrow5"/>
    <dgm:cxn modelId="{44BF45AD-574F-4177-8094-3F6C9373735C}" type="presOf" srcId="{C07BA8F4-926C-4F90-9AB7-DA8F6B0608D4}" destId="{08A51ACA-741E-46C0-BCC6-A528BB973869}" srcOrd="0" destOrd="2" presId="urn:microsoft.com/office/officeart/2005/8/layout/arrow5"/>
    <dgm:cxn modelId="{2D2660B3-8DB8-4502-8FDE-E47675DF870E}" type="presOf" srcId="{5A447468-C424-48BC-9140-9BF0CD458BF7}" destId="{08A51ACA-741E-46C0-BCC6-A528BB973869}" srcOrd="0" destOrd="3" presId="urn:microsoft.com/office/officeart/2005/8/layout/arrow5"/>
    <dgm:cxn modelId="{00A668F6-7D05-4A37-961B-1ED36B1F91BD}" srcId="{E768FB64-DF17-400F-8A8E-0624D6E8DA3F}" destId="{12E334C4-3364-42E4-9EEB-A56E7BCDD139}" srcOrd="0" destOrd="0" parTransId="{2EEB5E78-90BB-4958-9822-5B1E318694CE}" sibTransId="{A65C97AA-9BC6-4BEE-ADB9-EC663BEED458}"/>
    <dgm:cxn modelId="{223FD8D3-CB9A-47FF-847A-5525D5D579D5}" type="presParOf" srcId="{2635B759-9E49-4335-B06C-1D3BF3A5A49F}" destId="{430B5FB1-D490-4074-A653-DE946F555D77}" srcOrd="0" destOrd="0" presId="urn:microsoft.com/office/officeart/2005/8/layout/arrow5"/>
    <dgm:cxn modelId="{A1702E5A-B3A7-440B-9C7E-7F78858D5963}" type="presParOf" srcId="{2635B759-9E49-4335-B06C-1D3BF3A5A49F}" destId="{08A51ACA-741E-46C0-BCC6-A528BB973869}"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1728C55-6996-4E6B-A147-DD0A4D497DF0}"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5E743A10-4818-41D8-952B-8F3494E32C18}">
      <dgm:prSet custT="1"/>
      <dgm:spPr/>
      <dgm:t>
        <a:bodyPr/>
        <a:lstStyle/>
        <a:p>
          <a:pPr>
            <a:lnSpc>
              <a:spcPct val="100000"/>
            </a:lnSpc>
            <a:defRPr b="1"/>
          </a:pPr>
          <a:r>
            <a:rPr lang="en-US" sz="1800" b="1" dirty="0"/>
            <a:t>Voucher error “Requested Amount Not Available”</a:t>
          </a:r>
          <a:endParaRPr lang="en-US" sz="1800" dirty="0"/>
        </a:p>
      </dgm:t>
    </dgm:pt>
    <dgm:pt modelId="{D6AAD802-C592-406B-876C-12C7C1E94D7D}" type="parTrans" cxnId="{D2D0ABF8-2C76-4E39-90F4-64C783F1B8E8}">
      <dgm:prSet/>
      <dgm:spPr/>
      <dgm:t>
        <a:bodyPr/>
        <a:lstStyle/>
        <a:p>
          <a:endParaRPr lang="en-US"/>
        </a:p>
      </dgm:t>
    </dgm:pt>
    <dgm:pt modelId="{FED984A1-2BEF-42ED-A6C9-64D153140C10}" type="sibTrans" cxnId="{D2D0ABF8-2C76-4E39-90F4-64C783F1B8E8}">
      <dgm:prSet/>
      <dgm:spPr/>
      <dgm:t>
        <a:bodyPr/>
        <a:lstStyle/>
        <a:p>
          <a:endParaRPr lang="en-US"/>
        </a:p>
      </dgm:t>
    </dgm:pt>
    <dgm:pt modelId="{344637A9-02B0-446B-B459-277145841EF6}">
      <dgm:prSet custT="1"/>
      <dgm:spPr/>
      <dgm:t>
        <a:bodyPr/>
        <a:lstStyle/>
        <a:p>
          <a:pPr>
            <a:lnSpc>
              <a:spcPct val="100000"/>
            </a:lnSpc>
          </a:pPr>
          <a:r>
            <a:rPr lang="en-US" sz="1600" dirty="0"/>
            <a:t>This usually means that the funds being requested have already been disbursed, so check your records, previous vouchers, etc.</a:t>
          </a:r>
        </a:p>
      </dgm:t>
    </dgm:pt>
    <dgm:pt modelId="{9D15C7A5-70F1-4966-94F6-160D066D2385}" type="parTrans" cxnId="{EE747C48-BB08-4DD4-804B-DFFC6C58E1C5}">
      <dgm:prSet/>
      <dgm:spPr/>
      <dgm:t>
        <a:bodyPr/>
        <a:lstStyle/>
        <a:p>
          <a:endParaRPr lang="en-US"/>
        </a:p>
      </dgm:t>
    </dgm:pt>
    <dgm:pt modelId="{9407E318-D7E6-4829-B32C-41A7C67E0C01}" type="sibTrans" cxnId="{EE747C48-BB08-4DD4-804B-DFFC6C58E1C5}">
      <dgm:prSet/>
      <dgm:spPr/>
      <dgm:t>
        <a:bodyPr/>
        <a:lstStyle/>
        <a:p>
          <a:endParaRPr lang="en-US"/>
        </a:p>
      </dgm:t>
    </dgm:pt>
    <dgm:pt modelId="{3D1AE958-D465-4B70-93DC-DF89C24822AC}">
      <dgm:prSet/>
      <dgm:spPr/>
      <dgm:t>
        <a:bodyPr/>
        <a:lstStyle/>
        <a:p>
          <a:pPr>
            <a:lnSpc>
              <a:spcPct val="100000"/>
            </a:lnSpc>
            <a:defRPr b="1"/>
          </a:pPr>
          <a:r>
            <a:rPr lang="en-US" b="1" dirty="0"/>
            <a:t>Voucher error “$ spent at school ###”</a:t>
          </a:r>
          <a:endParaRPr lang="en-US" dirty="0"/>
        </a:p>
      </dgm:t>
    </dgm:pt>
    <dgm:pt modelId="{E07D0F3D-2E6C-4ACA-B6F0-53A6135FA5B4}" type="parTrans" cxnId="{CED35741-5C92-40F3-A482-8830DBC7E725}">
      <dgm:prSet/>
      <dgm:spPr/>
      <dgm:t>
        <a:bodyPr/>
        <a:lstStyle/>
        <a:p>
          <a:endParaRPr lang="en-US"/>
        </a:p>
      </dgm:t>
    </dgm:pt>
    <dgm:pt modelId="{6063C647-B95A-4B4D-9DB6-BB8CD20FCA40}" type="sibTrans" cxnId="{CED35741-5C92-40F3-A482-8830DBC7E725}">
      <dgm:prSet/>
      <dgm:spPr/>
      <dgm:t>
        <a:bodyPr/>
        <a:lstStyle/>
        <a:p>
          <a:endParaRPr lang="en-US"/>
        </a:p>
      </dgm:t>
    </dgm:pt>
    <dgm:pt modelId="{A0CD9FA8-B38C-41A1-AD95-9B10B36B0801}">
      <dgm:prSet custT="1"/>
      <dgm:spPr/>
      <dgm:t>
        <a:bodyPr/>
        <a:lstStyle/>
        <a:p>
          <a:pPr>
            <a:lnSpc>
              <a:spcPct val="100000"/>
            </a:lnSpc>
          </a:pPr>
          <a:r>
            <a:rPr lang="en-US" sz="1600" dirty="0"/>
            <a:t>If the student is enrolled at your school, contact the listed school to request they refund the student.</a:t>
          </a:r>
        </a:p>
      </dgm:t>
    </dgm:pt>
    <dgm:pt modelId="{284D9D8E-DA07-46E1-9DC9-CCB3D62D5B79}" type="parTrans" cxnId="{877200A9-13DB-4CC6-B4A7-FA946A129F2B}">
      <dgm:prSet/>
      <dgm:spPr/>
      <dgm:t>
        <a:bodyPr/>
        <a:lstStyle/>
        <a:p>
          <a:endParaRPr lang="en-US"/>
        </a:p>
      </dgm:t>
    </dgm:pt>
    <dgm:pt modelId="{A539E51B-BFA0-42E7-9D88-6664C36284C3}" type="sibTrans" cxnId="{877200A9-13DB-4CC6-B4A7-FA946A129F2B}">
      <dgm:prSet/>
      <dgm:spPr/>
      <dgm:t>
        <a:bodyPr/>
        <a:lstStyle/>
        <a:p>
          <a:endParaRPr lang="en-US"/>
        </a:p>
      </dgm:t>
    </dgm:pt>
    <dgm:pt modelId="{336C0A0E-933C-4BD5-81BF-89BF5D0DBAFF}">
      <dgm:prSet custT="1"/>
      <dgm:spPr/>
      <dgm:t>
        <a:bodyPr/>
        <a:lstStyle/>
        <a:p>
          <a:pPr>
            <a:lnSpc>
              <a:spcPct val="100000"/>
            </a:lnSpc>
            <a:defRPr b="1"/>
          </a:pPr>
          <a:r>
            <a:rPr lang="en-US" sz="1800" b="1" dirty="0"/>
            <a:t>Voucher error for TIP “Partial Amount Avail”</a:t>
          </a:r>
          <a:endParaRPr lang="en-US" sz="1800" dirty="0"/>
        </a:p>
      </dgm:t>
    </dgm:pt>
    <dgm:pt modelId="{2E7846E5-38A9-4972-9DA8-29075AAF38CD}" type="parTrans" cxnId="{C7EC44C0-F980-46FF-BBA0-1E713EB81D59}">
      <dgm:prSet/>
      <dgm:spPr/>
      <dgm:t>
        <a:bodyPr/>
        <a:lstStyle/>
        <a:p>
          <a:endParaRPr lang="en-US"/>
        </a:p>
      </dgm:t>
    </dgm:pt>
    <dgm:pt modelId="{52261831-9F2C-4855-9135-D58FEA3E9C9E}" type="sibTrans" cxnId="{C7EC44C0-F980-46FF-BBA0-1E713EB81D59}">
      <dgm:prSet/>
      <dgm:spPr/>
      <dgm:t>
        <a:bodyPr/>
        <a:lstStyle/>
        <a:p>
          <a:endParaRPr lang="en-US"/>
        </a:p>
      </dgm:t>
    </dgm:pt>
    <dgm:pt modelId="{CE5F5C86-ABD3-4EA6-8AF2-B7DABBF98023}">
      <dgm:prSet custT="1"/>
      <dgm:spPr/>
      <dgm:t>
        <a:bodyPr/>
        <a:lstStyle/>
        <a:p>
          <a:pPr>
            <a:lnSpc>
              <a:spcPct val="100000"/>
            </a:lnSpc>
          </a:pPr>
          <a:r>
            <a:rPr lang="en-US" sz="1600" dirty="0"/>
            <a:t>This is specific to Initial TIP and means there isn’t enough left in the allocation to honor the entire request.</a:t>
          </a:r>
        </a:p>
      </dgm:t>
    </dgm:pt>
    <dgm:pt modelId="{BD17DBAA-5EBB-4CCD-A78D-A49644C58EC9}" type="parTrans" cxnId="{50D81C06-03CA-4C32-9C4F-37D90EC2D1C4}">
      <dgm:prSet/>
      <dgm:spPr/>
      <dgm:t>
        <a:bodyPr/>
        <a:lstStyle/>
        <a:p>
          <a:endParaRPr lang="en-US"/>
        </a:p>
      </dgm:t>
    </dgm:pt>
    <dgm:pt modelId="{3BCFFC74-461D-4170-8234-78A2B400E640}" type="sibTrans" cxnId="{50D81C06-03CA-4C32-9C4F-37D90EC2D1C4}">
      <dgm:prSet/>
      <dgm:spPr/>
      <dgm:t>
        <a:bodyPr/>
        <a:lstStyle/>
        <a:p>
          <a:endParaRPr lang="en-US"/>
        </a:p>
      </dgm:t>
    </dgm:pt>
    <dgm:pt modelId="{971195AE-82F7-4B90-A07B-6D68364FF2B8}" type="pres">
      <dgm:prSet presAssocID="{61728C55-6996-4E6B-A147-DD0A4D497DF0}" presName="root" presStyleCnt="0">
        <dgm:presLayoutVars>
          <dgm:dir/>
          <dgm:resizeHandles val="exact"/>
        </dgm:presLayoutVars>
      </dgm:prSet>
      <dgm:spPr/>
    </dgm:pt>
    <dgm:pt modelId="{89DCF9D2-B556-4760-9779-C797115AF130}" type="pres">
      <dgm:prSet presAssocID="{5E743A10-4818-41D8-952B-8F3494E32C18}" presName="compNode" presStyleCnt="0"/>
      <dgm:spPr/>
    </dgm:pt>
    <dgm:pt modelId="{5CD05BDA-196E-4B4E-8617-3DE656406CB2}" type="pres">
      <dgm:prSet presAssocID="{5E743A10-4818-41D8-952B-8F3494E32C1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40B7FA3B-1D76-4163-B3AF-5333D2CE547C}" type="pres">
      <dgm:prSet presAssocID="{5E743A10-4818-41D8-952B-8F3494E32C18}" presName="iconSpace" presStyleCnt="0"/>
      <dgm:spPr/>
    </dgm:pt>
    <dgm:pt modelId="{BA2F597F-6DA5-4569-AC76-E4640F1363C6}" type="pres">
      <dgm:prSet presAssocID="{5E743A10-4818-41D8-952B-8F3494E32C18}" presName="parTx" presStyleLbl="revTx" presStyleIdx="0" presStyleCnt="6">
        <dgm:presLayoutVars>
          <dgm:chMax val="0"/>
          <dgm:chPref val="0"/>
        </dgm:presLayoutVars>
      </dgm:prSet>
      <dgm:spPr/>
    </dgm:pt>
    <dgm:pt modelId="{FC834E0C-8521-4DEA-AF1E-6BE911359D02}" type="pres">
      <dgm:prSet presAssocID="{5E743A10-4818-41D8-952B-8F3494E32C18}" presName="txSpace" presStyleCnt="0"/>
      <dgm:spPr/>
    </dgm:pt>
    <dgm:pt modelId="{FC7952BB-3CDD-430E-A065-32347BD7ED34}" type="pres">
      <dgm:prSet presAssocID="{5E743A10-4818-41D8-952B-8F3494E32C18}" presName="desTx" presStyleLbl="revTx" presStyleIdx="1" presStyleCnt="6">
        <dgm:presLayoutVars/>
      </dgm:prSet>
      <dgm:spPr/>
    </dgm:pt>
    <dgm:pt modelId="{C22F36DD-595C-4D52-976B-5A4224D5EFEF}" type="pres">
      <dgm:prSet presAssocID="{FED984A1-2BEF-42ED-A6C9-64D153140C10}" presName="sibTrans" presStyleCnt="0"/>
      <dgm:spPr/>
    </dgm:pt>
    <dgm:pt modelId="{981A10AC-9D01-4749-B64E-73905D1CD3BA}" type="pres">
      <dgm:prSet presAssocID="{3D1AE958-D465-4B70-93DC-DF89C24822AC}" presName="compNode" presStyleCnt="0"/>
      <dgm:spPr/>
    </dgm:pt>
    <dgm:pt modelId="{BC25D90D-5082-4003-A33A-3A2912F90485}" type="pres">
      <dgm:prSet presAssocID="{3D1AE958-D465-4B70-93DC-DF89C24822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aduation Cap"/>
        </a:ext>
      </dgm:extLst>
    </dgm:pt>
    <dgm:pt modelId="{43436B88-FC30-49C2-B8C2-7E614F78D9C9}" type="pres">
      <dgm:prSet presAssocID="{3D1AE958-D465-4B70-93DC-DF89C24822AC}" presName="iconSpace" presStyleCnt="0"/>
      <dgm:spPr/>
    </dgm:pt>
    <dgm:pt modelId="{EC863BD8-C92D-4B51-B912-710BAEF89C03}" type="pres">
      <dgm:prSet presAssocID="{3D1AE958-D465-4B70-93DC-DF89C24822AC}" presName="parTx" presStyleLbl="revTx" presStyleIdx="2" presStyleCnt="6">
        <dgm:presLayoutVars>
          <dgm:chMax val="0"/>
          <dgm:chPref val="0"/>
        </dgm:presLayoutVars>
      </dgm:prSet>
      <dgm:spPr/>
    </dgm:pt>
    <dgm:pt modelId="{50A4B79E-13AA-40F3-ADBE-AE550E9E3080}" type="pres">
      <dgm:prSet presAssocID="{3D1AE958-D465-4B70-93DC-DF89C24822AC}" presName="txSpace" presStyleCnt="0"/>
      <dgm:spPr/>
    </dgm:pt>
    <dgm:pt modelId="{DFD525B0-76A7-4E6A-8DC6-7201D294FE0A}" type="pres">
      <dgm:prSet presAssocID="{3D1AE958-D465-4B70-93DC-DF89C24822AC}" presName="desTx" presStyleLbl="revTx" presStyleIdx="3" presStyleCnt="6">
        <dgm:presLayoutVars/>
      </dgm:prSet>
      <dgm:spPr/>
    </dgm:pt>
    <dgm:pt modelId="{06B445D2-2FB0-4CFD-8966-7A2552C12BF5}" type="pres">
      <dgm:prSet presAssocID="{6063C647-B95A-4B4D-9DB6-BB8CD20FCA40}" presName="sibTrans" presStyleCnt="0"/>
      <dgm:spPr/>
    </dgm:pt>
    <dgm:pt modelId="{322FBFA4-4E52-49DC-8BEA-906D7D9611AF}" type="pres">
      <dgm:prSet presAssocID="{336C0A0E-933C-4BD5-81BF-89BF5D0DBAFF}" presName="compNode" presStyleCnt="0"/>
      <dgm:spPr/>
    </dgm:pt>
    <dgm:pt modelId="{82D659C2-8973-4279-A503-A55731CCC0A8}" type="pres">
      <dgm:prSet presAssocID="{336C0A0E-933C-4BD5-81BF-89BF5D0DBA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uble"/>
        </a:ext>
      </dgm:extLst>
    </dgm:pt>
    <dgm:pt modelId="{CD3ECDB2-DF36-4DD0-A736-D4C55B503A73}" type="pres">
      <dgm:prSet presAssocID="{336C0A0E-933C-4BD5-81BF-89BF5D0DBAFF}" presName="iconSpace" presStyleCnt="0"/>
      <dgm:spPr/>
    </dgm:pt>
    <dgm:pt modelId="{B7DE6CE7-9D5F-48F7-9EDE-2D3B39AEA17D}" type="pres">
      <dgm:prSet presAssocID="{336C0A0E-933C-4BD5-81BF-89BF5D0DBAFF}" presName="parTx" presStyleLbl="revTx" presStyleIdx="4" presStyleCnt="6">
        <dgm:presLayoutVars>
          <dgm:chMax val="0"/>
          <dgm:chPref val="0"/>
        </dgm:presLayoutVars>
      </dgm:prSet>
      <dgm:spPr/>
    </dgm:pt>
    <dgm:pt modelId="{5076714E-66FC-44FB-B1F4-6F86CCFAE480}" type="pres">
      <dgm:prSet presAssocID="{336C0A0E-933C-4BD5-81BF-89BF5D0DBAFF}" presName="txSpace" presStyleCnt="0"/>
      <dgm:spPr/>
    </dgm:pt>
    <dgm:pt modelId="{D637D1AE-9B3F-43C7-BB2D-C81393E87844}" type="pres">
      <dgm:prSet presAssocID="{336C0A0E-933C-4BD5-81BF-89BF5D0DBAFF}" presName="desTx" presStyleLbl="revTx" presStyleIdx="5" presStyleCnt="6">
        <dgm:presLayoutVars/>
      </dgm:prSet>
      <dgm:spPr/>
    </dgm:pt>
  </dgm:ptLst>
  <dgm:cxnLst>
    <dgm:cxn modelId="{55816700-FA69-4E4F-99C3-C2414B1DDE84}" type="presOf" srcId="{3D1AE958-D465-4B70-93DC-DF89C24822AC}" destId="{EC863BD8-C92D-4B51-B912-710BAEF89C03}" srcOrd="0" destOrd="0" presId="urn:microsoft.com/office/officeart/2018/2/layout/IconLabelDescriptionList"/>
    <dgm:cxn modelId="{50D81C06-03CA-4C32-9C4F-37D90EC2D1C4}" srcId="{336C0A0E-933C-4BD5-81BF-89BF5D0DBAFF}" destId="{CE5F5C86-ABD3-4EA6-8AF2-B7DABBF98023}" srcOrd="0" destOrd="0" parTransId="{BD17DBAA-5EBB-4CCD-A78D-A49644C58EC9}" sibTransId="{3BCFFC74-461D-4170-8234-78A2B400E640}"/>
    <dgm:cxn modelId="{943CF019-AF80-4DBC-9A15-B89BE121C107}" type="presOf" srcId="{A0CD9FA8-B38C-41A1-AD95-9B10B36B0801}" destId="{DFD525B0-76A7-4E6A-8DC6-7201D294FE0A}" srcOrd="0" destOrd="0" presId="urn:microsoft.com/office/officeart/2018/2/layout/IconLabelDescriptionList"/>
    <dgm:cxn modelId="{CED35741-5C92-40F3-A482-8830DBC7E725}" srcId="{61728C55-6996-4E6B-A147-DD0A4D497DF0}" destId="{3D1AE958-D465-4B70-93DC-DF89C24822AC}" srcOrd="1" destOrd="0" parTransId="{E07D0F3D-2E6C-4ACA-B6F0-53A6135FA5B4}" sibTransId="{6063C647-B95A-4B4D-9DB6-BB8CD20FCA40}"/>
    <dgm:cxn modelId="{C0C20468-E2E9-4D6C-83CA-09A7F22AC8FB}" type="presOf" srcId="{344637A9-02B0-446B-B459-277145841EF6}" destId="{FC7952BB-3CDD-430E-A065-32347BD7ED34}" srcOrd="0" destOrd="0" presId="urn:microsoft.com/office/officeart/2018/2/layout/IconLabelDescriptionList"/>
    <dgm:cxn modelId="{EE747C48-BB08-4DD4-804B-DFFC6C58E1C5}" srcId="{5E743A10-4818-41D8-952B-8F3494E32C18}" destId="{344637A9-02B0-446B-B459-277145841EF6}" srcOrd="0" destOrd="0" parTransId="{9D15C7A5-70F1-4966-94F6-160D066D2385}" sibTransId="{9407E318-D7E6-4829-B32C-41A7C67E0C01}"/>
    <dgm:cxn modelId="{31EED369-2E9E-4145-8157-027D06F0F489}" type="presOf" srcId="{CE5F5C86-ABD3-4EA6-8AF2-B7DABBF98023}" destId="{D637D1AE-9B3F-43C7-BB2D-C81393E87844}" srcOrd="0" destOrd="0" presId="urn:microsoft.com/office/officeart/2018/2/layout/IconLabelDescriptionList"/>
    <dgm:cxn modelId="{877200A9-13DB-4CC6-B4A7-FA946A129F2B}" srcId="{3D1AE958-D465-4B70-93DC-DF89C24822AC}" destId="{A0CD9FA8-B38C-41A1-AD95-9B10B36B0801}" srcOrd="0" destOrd="0" parTransId="{284D9D8E-DA07-46E1-9DC9-CCB3D62D5B79}" sibTransId="{A539E51B-BFA0-42E7-9D88-6664C36284C3}"/>
    <dgm:cxn modelId="{C7EC44C0-F980-46FF-BBA0-1E713EB81D59}" srcId="{61728C55-6996-4E6B-A147-DD0A4D497DF0}" destId="{336C0A0E-933C-4BD5-81BF-89BF5D0DBAFF}" srcOrd="2" destOrd="0" parTransId="{2E7846E5-38A9-4972-9DA8-29075AAF38CD}" sibTransId="{52261831-9F2C-4855-9135-D58FEA3E9C9E}"/>
    <dgm:cxn modelId="{0662C7C2-5748-4DCD-9A11-A8B0201D6DC2}" type="presOf" srcId="{336C0A0E-933C-4BD5-81BF-89BF5D0DBAFF}" destId="{B7DE6CE7-9D5F-48F7-9EDE-2D3B39AEA17D}" srcOrd="0" destOrd="0" presId="urn:microsoft.com/office/officeart/2018/2/layout/IconLabelDescriptionList"/>
    <dgm:cxn modelId="{923F43F5-DF19-485E-AB90-9697A245A08D}" type="presOf" srcId="{5E743A10-4818-41D8-952B-8F3494E32C18}" destId="{BA2F597F-6DA5-4569-AC76-E4640F1363C6}" srcOrd="0" destOrd="0" presId="urn:microsoft.com/office/officeart/2018/2/layout/IconLabelDescriptionList"/>
    <dgm:cxn modelId="{D2D0ABF8-2C76-4E39-90F4-64C783F1B8E8}" srcId="{61728C55-6996-4E6B-A147-DD0A4D497DF0}" destId="{5E743A10-4818-41D8-952B-8F3494E32C18}" srcOrd="0" destOrd="0" parTransId="{D6AAD802-C592-406B-876C-12C7C1E94D7D}" sibTransId="{FED984A1-2BEF-42ED-A6C9-64D153140C10}"/>
    <dgm:cxn modelId="{466C77FA-1BD3-4A4F-920F-F95145773C09}" type="presOf" srcId="{61728C55-6996-4E6B-A147-DD0A4D497DF0}" destId="{971195AE-82F7-4B90-A07B-6D68364FF2B8}" srcOrd="0" destOrd="0" presId="urn:microsoft.com/office/officeart/2018/2/layout/IconLabelDescriptionList"/>
    <dgm:cxn modelId="{28B5D56E-40DD-4645-B23A-476DC7A89BDE}" type="presParOf" srcId="{971195AE-82F7-4B90-A07B-6D68364FF2B8}" destId="{89DCF9D2-B556-4760-9779-C797115AF130}" srcOrd="0" destOrd="0" presId="urn:microsoft.com/office/officeart/2018/2/layout/IconLabelDescriptionList"/>
    <dgm:cxn modelId="{ECA4961C-6251-4070-A576-0903FB3BF17E}" type="presParOf" srcId="{89DCF9D2-B556-4760-9779-C797115AF130}" destId="{5CD05BDA-196E-4B4E-8617-3DE656406CB2}" srcOrd="0" destOrd="0" presId="urn:microsoft.com/office/officeart/2018/2/layout/IconLabelDescriptionList"/>
    <dgm:cxn modelId="{7D8C5ACA-7989-4B4D-8DD0-8C6A15F168F3}" type="presParOf" srcId="{89DCF9D2-B556-4760-9779-C797115AF130}" destId="{40B7FA3B-1D76-4163-B3AF-5333D2CE547C}" srcOrd="1" destOrd="0" presId="urn:microsoft.com/office/officeart/2018/2/layout/IconLabelDescriptionList"/>
    <dgm:cxn modelId="{D542F8F9-942D-4F95-92BE-2C88DA869C3F}" type="presParOf" srcId="{89DCF9D2-B556-4760-9779-C797115AF130}" destId="{BA2F597F-6DA5-4569-AC76-E4640F1363C6}" srcOrd="2" destOrd="0" presId="urn:microsoft.com/office/officeart/2018/2/layout/IconLabelDescriptionList"/>
    <dgm:cxn modelId="{D1FF7005-BA7B-4EAB-BB2F-75A00F72086D}" type="presParOf" srcId="{89DCF9D2-B556-4760-9779-C797115AF130}" destId="{FC834E0C-8521-4DEA-AF1E-6BE911359D02}" srcOrd="3" destOrd="0" presId="urn:microsoft.com/office/officeart/2018/2/layout/IconLabelDescriptionList"/>
    <dgm:cxn modelId="{8FBB8E5A-FB96-49DD-8A96-61442332AC0B}" type="presParOf" srcId="{89DCF9D2-B556-4760-9779-C797115AF130}" destId="{FC7952BB-3CDD-430E-A065-32347BD7ED34}" srcOrd="4" destOrd="0" presId="urn:microsoft.com/office/officeart/2018/2/layout/IconLabelDescriptionList"/>
    <dgm:cxn modelId="{7C46C39C-B780-46F6-BED3-66F4FA0BE4B2}" type="presParOf" srcId="{971195AE-82F7-4B90-A07B-6D68364FF2B8}" destId="{C22F36DD-595C-4D52-976B-5A4224D5EFEF}" srcOrd="1" destOrd="0" presId="urn:microsoft.com/office/officeart/2018/2/layout/IconLabelDescriptionList"/>
    <dgm:cxn modelId="{2C8520F8-D182-47A8-AF0A-99E8BEEBC9BD}" type="presParOf" srcId="{971195AE-82F7-4B90-A07B-6D68364FF2B8}" destId="{981A10AC-9D01-4749-B64E-73905D1CD3BA}" srcOrd="2" destOrd="0" presId="urn:microsoft.com/office/officeart/2018/2/layout/IconLabelDescriptionList"/>
    <dgm:cxn modelId="{45057496-0251-4FC6-B67D-6C491F3C75FA}" type="presParOf" srcId="{981A10AC-9D01-4749-B64E-73905D1CD3BA}" destId="{BC25D90D-5082-4003-A33A-3A2912F90485}" srcOrd="0" destOrd="0" presId="urn:microsoft.com/office/officeart/2018/2/layout/IconLabelDescriptionList"/>
    <dgm:cxn modelId="{77A1BFCD-200E-45E9-A4C8-EF15C4848CD9}" type="presParOf" srcId="{981A10AC-9D01-4749-B64E-73905D1CD3BA}" destId="{43436B88-FC30-49C2-B8C2-7E614F78D9C9}" srcOrd="1" destOrd="0" presId="urn:microsoft.com/office/officeart/2018/2/layout/IconLabelDescriptionList"/>
    <dgm:cxn modelId="{9B2FDC30-B9D4-4899-AB19-3C51263DC827}" type="presParOf" srcId="{981A10AC-9D01-4749-B64E-73905D1CD3BA}" destId="{EC863BD8-C92D-4B51-B912-710BAEF89C03}" srcOrd="2" destOrd="0" presId="urn:microsoft.com/office/officeart/2018/2/layout/IconLabelDescriptionList"/>
    <dgm:cxn modelId="{B6171380-AFCF-43F7-B00C-9BA54FA3BBEE}" type="presParOf" srcId="{981A10AC-9D01-4749-B64E-73905D1CD3BA}" destId="{50A4B79E-13AA-40F3-ADBE-AE550E9E3080}" srcOrd="3" destOrd="0" presId="urn:microsoft.com/office/officeart/2018/2/layout/IconLabelDescriptionList"/>
    <dgm:cxn modelId="{4319FBC4-0620-43A4-B0E1-C37E47B4F0B7}" type="presParOf" srcId="{981A10AC-9D01-4749-B64E-73905D1CD3BA}" destId="{DFD525B0-76A7-4E6A-8DC6-7201D294FE0A}" srcOrd="4" destOrd="0" presId="urn:microsoft.com/office/officeart/2018/2/layout/IconLabelDescriptionList"/>
    <dgm:cxn modelId="{BC8EEC19-E02B-4A3F-9E80-B543EC0010EE}" type="presParOf" srcId="{971195AE-82F7-4B90-A07B-6D68364FF2B8}" destId="{06B445D2-2FB0-4CFD-8966-7A2552C12BF5}" srcOrd="3" destOrd="0" presId="urn:microsoft.com/office/officeart/2018/2/layout/IconLabelDescriptionList"/>
    <dgm:cxn modelId="{F745E2F9-6769-4734-AD69-866D0C607419}" type="presParOf" srcId="{971195AE-82F7-4B90-A07B-6D68364FF2B8}" destId="{322FBFA4-4E52-49DC-8BEA-906D7D9611AF}" srcOrd="4" destOrd="0" presId="urn:microsoft.com/office/officeart/2018/2/layout/IconLabelDescriptionList"/>
    <dgm:cxn modelId="{B2879002-8017-44F6-94EC-0D1340DF5A63}" type="presParOf" srcId="{322FBFA4-4E52-49DC-8BEA-906D7D9611AF}" destId="{82D659C2-8973-4279-A503-A55731CCC0A8}" srcOrd="0" destOrd="0" presId="urn:microsoft.com/office/officeart/2018/2/layout/IconLabelDescriptionList"/>
    <dgm:cxn modelId="{4608D1F3-B3A5-4D07-A6AB-C76B3207D9AC}" type="presParOf" srcId="{322FBFA4-4E52-49DC-8BEA-906D7D9611AF}" destId="{CD3ECDB2-DF36-4DD0-A736-D4C55B503A73}" srcOrd="1" destOrd="0" presId="urn:microsoft.com/office/officeart/2018/2/layout/IconLabelDescriptionList"/>
    <dgm:cxn modelId="{554058F6-02CA-4052-A871-857DDE285FF4}" type="presParOf" srcId="{322FBFA4-4E52-49DC-8BEA-906D7D9611AF}" destId="{B7DE6CE7-9D5F-48F7-9EDE-2D3B39AEA17D}" srcOrd="2" destOrd="0" presId="urn:microsoft.com/office/officeart/2018/2/layout/IconLabelDescriptionList"/>
    <dgm:cxn modelId="{F3D2AF1E-761F-4361-A3F1-CF5B860D0024}" type="presParOf" srcId="{322FBFA4-4E52-49DC-8BEA-906D7D9611AF}" destId="{5076714E-66FC-44FB-B1F4-6F86CCFAE480}" srcOrd="3" destOrd="0" presId="urn:microsoft.com/office/officeart/2018/2/layout/IconLabelDescriptionList"/>
    <dgm:cxn modelId="{4D7E6758-16D4-4AEB-928D-DB366B0A4AFD}" type="presParOf" srcId="{322FBFA4-4E52-49DC-8BEA-906D7D9611AF}" destId="{D637D1AE-9B3F-43C7-BB2D-C81393E8784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6AA657B-EA68-430E-B37C-0B4177D64F9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59C44ADA-6BF1-42BC-A523-06B4C41F8ECC}">
      <dgm:prSet/>
      <dgm:spPr>
        <a:solidFill>
          <a:schemeClr val="accent3">
            <a:lumMod val="50000"/>
          </a:schemeClr>
        </a:solidFill>
      </dgm:spPr>
      <dgm:t>
        <a:bodyPr/>
        <a:lstStyle/>
        <a:p>
          <a:r>
            <a:rPr lang="en-US" b="1" dirty="0"/>
            <a:t>HEAB receives 2 files from DWD once a week.</a:t>
          </a:r>
          <a:r>
            <a:rPr lang="en-US" dirty="0"/>
            <a:t>  </a:t>
          </a:r>
        </a:p>
      </dgm:t>
    </dgm:pt>
    <dgm:pt modelId="{1374A23E-B65A-4F1D-B43B-7A985D3FE6C7}" type="parTrans" cxnId="{656AFAAD-26CC-4A2E-838C-BF11736165DB}">
      <dgm:prSet/>
      <dgm:spPr/>
      <dgm:t>
        <a:bodyPr/>
        <a:lstStyle/>
        <a:p>
          <a:endParaRPr lang="en-US"/>
        </a:p>
      </dgm:t>
    </dgm:pt>
    <dgm:pt modelId="{BC067275-54B5-467E-98AB-BD4CDABFC303}" type="sibTrans" cxnId="{656AFAAD-26CC-4A2E-838C-BF11736165DB}">
      <dgm:prSet/>
      <dgm:spPr/>
      <dgm:t>
        <a:bodyPr/>
        <a:lstStyle/>
        <a:p>
          <a:endParaRPr lang="en-US"/>
        </a:p>
      </dgm:t>
    </dgm:pt>
    <dgm:pt modelId="{97F367A7-9148-4943-8533-F60A1192A3B0}">
      <dgm:prSet/>
      <dgm:spPr/>
      <dgm:t>
        <a:bodyPr/>
        <a:lstStyle/>
        <a:p>
          <a:r>
            <a:rPr lang="en-US" dirty="0"/>
            <a:t>The lien docket itself</a:t>
          </a:r>
        </a:p>
      </dgm:t>
    </dgm:pt>
    <dgm:pt modelId="{3F922A76-C791-48C0-91BA-56E44F526AE3}" type="parTrans" cxnId="{F019E59E-EC28-4077-B0E0-86EAFF9E7CD4}">
      <dgm:prSet/>
      <dgm:spPr/>
      <dgm:t>
        <a:bodyPr/>
        <a:lstStyle/>
        <a:p>
          <a:endParaRPr lang="en-US"/>
        </a:p>
      </dgm:t>
    </dgm:pt>
    <dgm:pt modelId="{A6F819F6-E596-4526-ABEA-F74BEA677731}" type="sibTrans" cxnId="{F019E59E-EC28-4077-B0E0-86EAFF9E7CD4}">
      <dgm:prSet/>
      <dgm:spPr/>
      <dgm:t>
        <a:bodyPr/>
        <a:lstStyle/>
        <a:p>
          <a:endParaRPr lang="en-US"/>
        </a:p>
      </dgm:t>
    </dgm:pt>
    <dgm:pt modelId="{08A20040-9811-4F3F-BB63-447F1DA06AEF}">
      <dgm:prSet/>
      <dgm:spPr/>
      <dgm:t>
        <a:bodyPr/>
        <a:lstStyle/>
        <a:p>
          <a:r>
            <a:rPr lang="en-US" dirty="0"/>
            <a:t>The APP [Approved Payment Plan] file.  A person stays on the lien docket with a zero balance for 6 months, so people with zero balances are also in the APP file.  </a:t>
          </a:r>
        </a:p>
      </dgm:t>
    </dgm:pt>
    <dgm:pt modelId="{8C6D46EF-8C54-4D38-B44C-B998FF5876FC}" type="parTrans" cxnId="{A5A4CF6E-AD5C-4BF7-9A52-7F8C37D1A53D}">
      <dgm:prSet/>
      <dgm:spPr/>
      <dgm:t>
        <a:bodyPr/>
        <a:lstStyle/>
        <a:p>
          <a:endParaRPr lang="en-US"/>
        </a:p>
      </dgm:t>
    </dgm:pt>
    <dgm:pt modelId="{2F4CE2D9-B564-4343-ABBC-B67656FEE63E}" type="sibTrans" cxnId="{A5A4CF6E-AD5C-4BF7-9A52-7F8C37D1A53D}">
      <dgm:prSet/>
      <dgm:spPr/>
      <dgm:t>
        <a:bodyPr/>
        <a:lstStyle/>
        <a:p>
          <a:endParaRPr lang="en-US"/>
        </a:p>
      </dgm:t>
    </dgm:pt>
    <dgm:pt modelId="{D37D91E3-96A2-42A1-830A-8EB0D2DEB461}">
      <dgm:prSet/>
      <dgm:spPr>
        <a:solidFill>
          <a:schemeClr val="bg2">
            <a:lumMod val="10000"/>
          </a:schemeClr>
        </a:solidFill>
      </dgm:spPr>
      <dgm:t>
        <a:bodyPr/>
        <a:lstStyle/>
        <a:p>
          <a:r>
            <a:rPr lang="en-US" b="1" dirty="0"/>
            <a:t>A job runs a comparison between the two and removes people in the APP file from the lien docket prior to marking the remaining students.</a:t>
          </a:r>
        </a:p>
      </dgm:t>
    </dgm:pt>
    <dgm:pt modelId="{C5644ED7-8A67-431F-9646-6798A4B5F046}" type="parTrans" cxnId="{003B229D-D103-4413-8C7C-66450FFC32C3}">
      <dgm:prSet/>
      <dgm:spPr/>
      <dgm:t>
        <a:bodyPr/>
        <a:lstStyle/>
        <a:p>
          <a:endParaRPr lang="en-US"/>
        </a:p>
      </dgm:t>
    </dgm:pt>
    <dgm:pt modelId="{7A274C22-4E72-4959-A365-883B5A8E6BD0}" type="sibTrans" cxnId="{003B229D-D103-4413-8C7C-66450FFC32C3}">
      <dgm:prSet/>
      <dgm:spPr/>
      <dgm:t>
        <a:bodyPr/>
        <a:lstStyle/>
        <a:p>
          <a:endParaRPr lang="en-US"/>
        </a:p>
      </dgm:t>
    </dgm:pt>
    <dgm:pt modelId="{B7493F5D-0EDE-437E-99F1-6746C346E4DB}">
      <dgm:prSet/>
      <dgm:spPr>
        <a:solidFill>
          <a:schemeClr val="tx2">
            <a:lumMod val="50000"/>
          </a:schemeClr>
        </a:solidFill>
      </dgm:spPr>
      <dgm:t>
        <a:bodyPr/>
        <a:lstStyle/>
        <a:p>
          <a:r>
            <a:rPr lang="en-US" b="1" dirty="0"/>
            <a:t>Issues need to be resolved by the student with the County Clerk of Courts where the lien originated.  This may result in an update to the APP file which will remove the block.</a:t>
          </a:r>
        </a:p>
      </dgm:t>
    </dgm:pt>
    <dgm:pt modelId="{10D318A3-8D8A-4BF4-9416-DFD5A8DCCBBB}" type="parTrans" cxnId="{59F71EA0-B2D3-4313-ACD3-6DC31AD80741}">
      <dgm:prSet/>
      <dgm:spPr/>
      <dgm:t>
        <a:bodyPr/>
        <a:lstStyle/>
        <a:p>
          <a:endParaRPr lang="en-US"/>
        </a:p>
      </dgm:t>
    </dgm:pt>
    <dgm:pt modelId="{513E83F6-97D0-4B6A-868B-6191554943D1}" type="sibTrans" cxnId="{59F71EA0-B2D3-4313-ACD3-6DC31AD80741}">
      <dgm:prSet/>
      <dgm:spPr/>
      <dgm:t>
        <a:bodyPr/>
        <a:lstStyle/>
        <a:p>
          <a:endParaRPr lang="en-US"/>
        </a:p>
      </dgm:t>
    </dgm:pt>
    <dgm:pt modelId="{754C3EA8-CCE3-4B9B-A1E1-E92FAD177F87}" type="pres">
      <dgm:prSet presAssocID="{06AA657B-EA68-430E-B37C-0B4177D64F9E}" presName="Name0" presStyleCnt="0">
        <dgm:presLayoutVars>
          <dgm:dir/>
          <dgm:animLvl val="lvl"/>
          <dgm:resizeHandles val="exact"/>
        </dgm:presLayoutVars>
      </dgm:prSet>
      <dgm:spPr/>
    </dgm:pt>
    <dgm:pt modelId="{C1238C92-E1F0-42EC-A066-81A1186C1CE6}" type="pres">
      <dgm:prSet presAssocID="{B7493F5D-0EDE-437E-99F1-6746C346E4DB}" presName="boxAndChildren" presStyleCnt="0"/>
      <dgm:spPr/>
    </dgm:pt>
    <dgm:pt modelId="{6279090B-987F-46B5-BDE4-34B426449A45}" type="pres">
      <dgm:prSet presAssocID="{B7493F5D-0EDE-437E-99F1-6746C346E4DB}" presName="parentTextBox" presStyleLbl="node1" presStyleIdx="0" presStyleCnt="3"/>
      <dgm:spPr/>
    </dgm:pt>
    <dgm:pt modelId="{F73E0567-984E-4BDE-BC06-15FC8B6A43B1}" type="pres">
      <dgm:prSet presAssocID="{7A274C22-4E72-4959-A365-883B5A8E6BD0}" presName="sp" presStyleCnt="0"/>
      <dgm:spPr/>
    </dgm:pt>
    <dgm:pt modelId="{C6EDAF19-91AD-4820-9B69-2A6185AFB805}" type="pres">
      <dgm:prSet presAssocID="{D37D91E3-96A2-42A1-830A-8EB0D2DEB461}" presName="arrowAndChildren" presStyleCnt="0"/>
      <dgm:spPr/>
    </dgm:pt>
    <dgm:pt modelId="{F52D5802-D880-4B4D-AAE1-6807F1843A9B}" type="pres">
      <dgm:prSet presAssocID="{D37D91E3-96A2-42A1-830A-8EB0D2DEB461}" presName="parentTextArrow" presStyleLbl="node1" presStyleIdx="1" presStyleCnt="3" custLinFactNeighborY="-1515"/>
      <dgm:spPr/>
    </dgm:pt>
    <dgm:pt modelId="{E059580D-8780-4202-95E3-24E83844A1F6}" type="pres">
      <dgm:prSet presAssocID="{BC067275-54B5-467E-98AB-BD4CDABFC303}" presName="sp" presStyleCnt="0"/>
      <dgm:spPr/>
    </dgm:pt>
    <dgm:pt modelId="{B5E01948-92F8-4E9B-8666-91B026A50925}" type="pres">
      <dgm:prSet presAssocID="{59C44ADA-6BF1-42BC-A523-06B4C41F8ECC}" presName="arrowAndChildren" presStyleCnt="0"/>
      <dgm:spPr/>
    </dgm:pt>
    <dgm:pt modelId="{C74FAC75-F62A-49C8-BC0D-FEE06346193D}" type="pres">
      <dgm:prSet presAssocID="{59C44ADA-6BF1-42BC-A523-06B4C41F8ECC}" presName="parentTextArrow" presStyleLbl="node1" presStyleIdx="1" presStyleCnt="3"/>
      <dgm:spPr/>
    </dgm:pt>
    <dgm:pt modelId="{B33563AE-A588-433C-A49E-5B981AA51614}" type="pres">
      <dgm:prSet presAssocID="{59C44ADA-6BF1-42BC-A523-06B4C41F8ECC}" presName="arrow" presStyleLbl="node1" presStyleIdx="2" presStyleCnt="3"/>
      <dgm:spPr/>
    </dgm:pt>
    <dgm:pt modelId="{7526A37B-8D18-4591-8BEB-6AC85186B08D}" type="pres">
      <dgm:prSet presAssocID="{59C44ADA-6BF1-42BC-A523-06B4C41F8ECC}" presName="descendantArrow" presStyleCnt="0"/>
      <dgm:spPr/>
    </dgm:pt>
    <dgm:pt modelId="{1E3308D4-E878-4B57-9213-4A545ECF532E}" type="pres">
      <dgm:prSet presAssocID="{97F367A7-9148-4943-8533-F60A1192A3B0}" presName="childTextArrow" presStyleLbl="fgAccFollowNode1" presStyleIdx="0" presStyleCnt="2">
        <dgm:presLayoutVars>
          <dgm:bulletEnabled val="1"/>
        </dgm:presLayoutVars>
      </dgm:prSet>
      <dgm:spPr/>
    </dgm:pt>
    <dgm:pt modelId="{0C3D7761-5D23-4EFC-829F-0B25F98CF6A9}" type="pres">
      <dgm:prSet presAssocID="{08A20040-9811-4F3F-BB63-447F1DA06AEF}" presName="childTextArrow" presStyleLbl="fgAccFollowNode1" presStyleIdx="1" presStyleCnt="2">
        <dgm:presLayoutVars>
          <dgm:bulletEnabled val="1"/>
        </dgm:presLayoutVars>
      </dgm:prSet>
      <dgm:spPr/>
    </dgm:pt>
  </dgm:ptLst>
  <dgm:cxnLst>
    <dgm:cxn modelId="{05B4BE32-7627-425A-BBD6-D4FEB65AB857}" type="presOf" srcId="{59C44ADA-6BF1-42BC-A523-06B4C41F8ECC}" destId="{B33563AE-A588-433C-A49E-5B981AA51614}" srcOrd="1" destOrd="0" presId="urn:microsoft.com/office/officeart/2005/8/layout/process4"/>
    <dgm:cxn modelId="{A5A4CF6E-AD5C-4BF7-9A52-7F8C37D1A53D}" srcId="{59C44ADA-6BF1-42BC-A523-06B4C41F8ECC}" destId="{08A20040-9811-4F3F-BB63-447F1DA06AEF}" srcOrd="1" destOrd="0" parTransId="{8C6D46EF-8C54-4D38-B44C-B998FF5876FC}" sibTransId="{2F4CE2D9-B564-4343-ABBC-B67656FEE63E}"/>
    <dgm:cxn modelId="{8A3FC252-EB6B-4ADD-A7DB-F0985434FC15}" type="presOf" srcId="{08A20040-9811-4F3F-BB63-447F1DA06AEF}" destId="{0C3D7761-5D23-4EFC-829F-0B25F98CF6A9}" srcOrd="0" destOrd="0" presId="urn:microsoft.com/office/officeart/2005/8/layout/process4"/>
    <dgm:cxn modelId="{003B229D-D103-4413-8C7C-66450FFC32C3}" srcId="{06AA657B-EA68-430E-B37C-0B4177D64F9E}" destId="{D37D91E3-96A2-42A1-830A-8EB0D2DEB461}" srcOrd="1" destOrd="0" parTransId="{C5644ED7-8A67-431F-9646-6798A4B5F046}" sibTransId="{7A274C22-4E72-4959-A365-883B5A8E6BD0}"/>
    <dgm:cxn modelId="{BC23C39D-1EE2-4BB0-8494-FDA073666CDE}" type="presOf" srcId="{97F367A7-9148-4943-8533-F60A1192A3B0}" destId="{1E3308D4-E878-4B57-9213-4A545ECF532E}" srcOrd="0" destOrd="0" presId="urn:microsoft.com/office/officeart/2005/8/layout/process4"/>
    <dgm:cxn modelId="{F019E59E-EC28-4077-B0E0-86EAFF9E7CD4}" srcId="{59C44ADA-6BF1-42BC-A523-06B4C41F8ECC}" destId="{97F367A7-9148-4943-8533-F60A1192A3B0}" srcOrd="0" destOrd="0" parTransId="{3F922A76-C791-48C0-91BA-56E44F526AE3}" sibTransId="{A6F819F6-E596-4526-ABEA-F74BEA677731}"/>
    <dgm:cxn modelId="{59F71EA0-B2D3-4313-ACD3-6DC31AD80741}" srcId="{06AA657B-EA68-430E-B37C-0B4177D64F9E}" destId="{B7493F5D-0EDE-437E-99F1-6746C346E4DB}" srcOrd="2" destOrd="0" parTransId="{10D318A3-8D8A-4BF4-9416-DFD5A8DCCBBB}" sibTransId="{513E83F6-97D0-4B6A-868B-6191554943D1}"/>
    <dgm:cxn modelId="{E8C715A7-FA37-40CB-86A2-906C0A09DE0C}" type="presOf" srcId="{B7493F5D-0EDE-437E-99F1-6746C346E4DB}" destId="{6279090B-987F-46B5-BDE4-34B426449A45}" srcOrd="0" destOrd="0" presId="urn:microsoft.com/office/officeart/2005/8/layout/process4"/>
    <dgm:cxn modelId="{656AFAAD-26CC-4A2E-838C-BF11736165DB}" srcId="{06AA657B-EA68-430E-B37C-0B4177D64F9E}" destId="{59C44ADA-6BF1-42BC-A523-06B4C41F8ECC}" srcOrd="0" destOrd="0" parTransId="{1374A23E-B65A-4F1D-B43B-7A985D3FE6C7}" sibTransId="{BC067275-54B5-467E-98AB-BD4CDABFC303}"/>
    <dgm:cxn modelId="{AB307BBD-8FC9-4E14-83A0-694B33A59227}" type="presOf" srcId="{59C44ADA-6BF1-42BC-A523-06B4C41F8ECC}" destId="{C74FAC75-F62A-49C8-BC0D-FEE06346193D}" srcOrd="0" destOrd="0" presId="urn:microsoft.com/office/officeart/2005/8/layout/process4"/>
    <dgm:cxn modelId="{58E8B9C3-6CDD-436B-9589-10A8000ADC7C}" type="presOf" srcId="{06AA657B-EA68-430E-B37C-0B4177D64F9E}" destId="{754C3EA8-CCE3-4B9B-A1E1-E92FAD177F87}" srcOrd="0" destOrd="0" presId="urn:microsoft.com/office/officeart/2005/8/layout/process4"/>
    <dgm:cxn modelId="{A5A0A0E1-446C-4AB2-8000-08C50401A98C}" type="presOf" srcId="{D37D91E3-96A2-42A1-830A-8EB0D2DEB461}" destId="{F52D5802-D880-4B4D-AAE1-6807F1843A9B}" srcOrd="0" destOrd="0" presId="urn:microsoft.com/office/officeart/2005/8/layout/process4"/>
    <dgm:cxn modelId="{926AD140-E026-43D3-866E-AF3F9D0E1596}" type="presParOf" srcId="{754C3EA8-CCE3-4B9B-A1E1-E92FAD177F87}" destId="{C1238C92-E1F0-42EC-A066-81A1186C1CE6}" srcOrd="0" destOrd="0" presId="urn:microsoft.com/office/officeart/2005/8/layout/process4"/>
    <dgm:cxn modelId="{36324230-F747-499E-826A-07C6B3260682}" type="presParOf" srcId="{C1238C92-E1F0-42EC-A066-81A1186C1CE6}" destId="{6279090B-987F-46B5-BDE4-34B426449A45}" srcOrd="0" destOrd="0" presId="urn:microsoft.com/office/officeart/2005/8/layout/process4"/>
    <dgm:cxn modelId="{4B5B9B38-9823-44DD-9557-6BEE99F38114}" type="presParOf" srcId="{754C3EA8-CCE3-4B9B-A1E1-E92FAD177F87}" destId="{F73E0567-984E-4BDE-BC06-15FC8B6A43B1}" srcOrd="1" destOrd="0" presId="urn:microsoft.com/office/officeart/2005/8/layout/process4"/>
    <dgm:cxn modelId="{1ED02C5F-07A9-453D-A473-017726460108}" type="presParOf" srcId="{754C3EA8-CCE3-4B9B-A1E1-E92FAD177F87}" destId="{C6EDAF19-91AD-4820-9B69-2A6185AFB805}" srcOrd="2" destOrd="0" presId="urn:microsoft.com/office/officeart/2005/8/layout/process4"/>
    <dgm:cxn modelId="{08C78DF0-0307-467F-89C0-22D5E73D23B1}" type="presParOf" srcId="{C6EDAF19-91AD-4820-9B69-2A6185AFB805}" destId="{F52D5802-D880-4B4D-AAE1-6807F1843A9B}" srcOrd="0" destOrd="0" presId="urn:microsoft.com/office/officeart/2005/8/layout/process4"/>
    <dgm:cxn modelId="{D5B598EC-F5AC-481F-986F-1D4C66661C91}" type="presParOf" srcId="{754C3EA8-CCE3-4B9B-A1E1-E92FAD177F87}" destId="{E059580D-8780-4202-95E3-24E83844A1F6}" srcOrd="3" destOrd="0" presId="urn:microsoft.com/office/officeart/2005/8/layout/process4"/>
    <dgm:cxn modelId="{55A873FA-3194-476D-A3F7-D827C8ABFE0A}" type="presParOf" srcId="{754C3EA8-CCE3-4B9B-A1E1-E92FAD177F87}" destId="{B5E01948-92F8-4E9B-8666-91B026A50925}" srcOrd="4" destOrd="0" presId="urn:microsoft.com/office/officeart/2005/8/layout/process4"/>
    <dgm:cxn modelId="{EF1FE5A3-6AFD-4035-98AE-4242A118A63B}" type="presParOf" srcId="{B5E01948-92F8-4E9B-8666-91B026A50925}" destId="{C74FAC75-F62A-49C8-BC0D-FEE06346193D}" srcOrd="0" destOrd="0" presId="urn:microsoft.com/office/officeart/2005/8/layout/process4"/>
    <dgm:cxn modelId="{5BCBFC40-7DD0-46A2-A64C-14B4B6377665}" type="presParOf" srcId="{B5E01948-92F8-4E9B-8666-91B026A50925}" destId="{B33563AE-A588-433C-A49E-5B981AA51614}" srcOrd="1" destOrd="0" presId="urn:microsoft.com/office/officeart/2005/8/layout/process4"/>
    <dgm:cxn modelId="{8448F5B5-7511-4709-93DB-E6739993F11B}" type="presParOf" srcId="{B5E01948-92F8-4E9B-8666-91B026A50925}" destId="{7526A37B-8D18-4591-8BEB-6AC85186B08D}" srcOrd="2" destOrd="0" presId="urn:microsoft.com/office/officeart/2005/8/layout/process4"/>
    <dgm:cxn modelId="{2A6045B8-9CD7-45B4-88B6-B26B8724B395}" type="presParOf" srcId="{7526A37B-8D18-4591-8BEB-6AC85186B08D}" destId="{1E3308D4-E878-4B57-9213-4A545ECF532E}" srcOrd="0" destOrd="0" presId="urn:microsoft.com/office/officeart/2005/8/layout/process4"/>
    <dgm:cxn modelId="{EBCB3E0F-AEE8-446C-8A4D-F71B5070B832}" type="presParOf" srcId="{7526A37B-8D18-4591-8BEB-6AC85186B08D}" destId="{0C3D7761-5D23-4EFC-829F-0B25F98CF6A9}"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B16612-48A6-4CDC-A002-E0FBD335402F}"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63C65321-061E-4FE0-9F29-F946AE50FA18}">
      <dgm:prSet/>
      <dgm:spPr/>
      <dgm:t>
        <a:bodyPr/>
        <a:lstStyle/>
        <a:p>
          <a:pPr>
            <a:lnSpc>
              <a:spcPct val="100000"/>
            </a:lnSpc>
            <a:defRPr b="1"/>
          </a:pPr>
          <a:r>
            <a:rPr lang="en-US" b="1" dirty="0"/>
            <a:t>How does an “N Code” on a student’s account get removed if the student is now attending your school? </a:t>
          </a:r>
          <a:endParaRPr lang="en-US" dirty="0"/>
        </a:p>
      </dgm:t>
    </dgm:pt>
    <dgm:pt modelId="{52981268-918D-4FE2-8E8B-FCA6AB6B438E}" type="parTrans" cxnId="{7348E2A3-EDCF-4D8A-83DB-18C7E2E8D9A5}">
      <dgm:prSet/>
      <dgm:spPr/>
      <dgm:t>
        <a:bodyPr/>
        <a:lstStyle/>
        <a:p>
          <a:endParaRPr lang="en-US"/>
        </a:p>
      </dgm:t>
    </dgm:pt>
    <dgm:pt modelId="{3BB25C31-75EF-4F63-A513-05D69D53ED30}" type="sibTrans" cxnId="{7348E2A3-EDCF-4D8A-83DB-18C7E2E8D9A5}">
      <dgm:prSet/>
      <dgm:spPr/>
      <dgm:t>
        <a:bodyPr/>
        <a:lstStyle/>
        <a:p>
          <a:endParaRPr lang="en-US"/>
        </a:p>
      </dgm:t>
    </dgm:pt>
    <dgm:pt modelId="{02DE5F1B-D51A-465C-B4D2-B4D0371015E1}">
      <dgm:prSet/>
      <dgm:spPr/>
      <dgm:t>
        <a:bodyPr/>
        <a:lstStyle/>
        <a:p>
          <a:pPr>
            <a:lnSpc>
              <a:spcPct val="100000"/>
            </a:lnSpc>
          </a:pPr>
          <a:r>
            <a:rPr lang="en-US" dirty="0"/>
            <a:t>Send a request to have HEAB manually remove the </a:t>
          </a:r>
          <a:r>
            <a:rPr lang="en-US" b="1" dirty="0"/>
            <a:t>N Code </a:t>
          </a:r>
          <a:r>
            <a:rPr lang="en-US" dirty="0"/>
            <a:t>from the student’s account.  </a:t>
          </a:r>
        </a:p>
      </dgm:t>
    </dgm:pt>
    <dgm:pt modelId="{3450179C-57BC-40D5-95FC-F2A2E2A5D1D1}" type="parTrans" cxnId="{28DAEE89-F991-402B-8BAD-B158029A270C}">
      <dgm:prSet/>
      <dgm:spPr/>
      <dgm:t>
        <a:bodyPr/>
        <a:lstStyle/>
        <a:p>
          <a:endParaRPr lang="en-US"/>
        </a:p>
      </dgm:t>
    </dgm:pt>
    <dgm:pt modelId="{685E1676-FDF5-4E93-A4A7-EC881AE3FB84}" type="sibTrans" cxnId="{28DAEE89-F991-402B-8BAD-B158029A270C}">
      <dgm:prSet/>
      <dgm:spPr/>
      <dgm:t>
        <a:bodyPr/>
        <a:lstStyle/>
        <a:p>
          <a:endParaRPr lang="en-US"/>
        </a:p>
      </dgm:t>
    </dgm:pt>
    <dgm:pt modelId="{FCDD385C-50CF-4E55-97A5-7836810E9EC1}">
      <dgm:prSet/>
      <dgm:spPr/>
      <dgm:t>
        <a:bodyPr/>
        <a:lstStyle/>
        <a:p>
          <a:pPr>
            <a:lnSpc>
              <a:spcPct val="100000"/>
            </a:lnSpc>
            <a:defRPr b="1"/>
          </a:pPr>
          <a:r>
            <a:rPr lang="en-US" b="1" dirty="0"/>
            <a:t>How does a student’s Alternative Tuition Code at HEAB get updated in HEAB’s computer system?  </a:t>
          </a:r>
          <a:endParaRPr lang="en-US" dirty="0"/>
        </a:p>
      </dgm:t>
    </dgm:pt>
    <dgm:pt modelId="{B7D912AB-F4BF-466F-B62A-63ACD45D8DF1}" type="parTrans" cxnId="{3E1A2978-1D5D-4F88-BC6C-7B08492D1C5F}">
      <dgm:prSet/>
      <dgm:spPr/>
      <dgm:t>
        <a:bodyPr/>
        <a:lstStyle/>
        <a:p>
          <a:endParaRPr lang="en-US"/>
        </a:p>
      </dgm:t>
    </dgm:pt>
    <dgm:pt modelId="{35690C69-D340-42DD-8B8B-BBEB80E89871}" type="sibTrans" cxnId="{3E1A2978-1D5D-4F88-BC6C-7B08492D1C5F}">
      <dgm:prSet/>
      <dgm:spPr/>
      <dgm:t>
        <a:bodyPr/>
        <a:lstStyle/>
        <a:p>
          <a:endParaRPr lang="en-US"/>
        </a:p>
      </dgm:t>
    </dgm:pt>
    <dgm:pt modelId="{01FA0A43-C041-4CDF-9129-64B6336F0609}">
      <dgm:prSet/>
      <dgm:spPr/>
      <dgm:t>
        <a:bodyPr/>
        <a:lstStyle/>
        <a:p>
          <a:pPr>
            <a:lnSpc>
              <a:spcPct val="100000"/>
            </a:lnSpc>
          </a:pPr>
          <a:r>
            <a:rPr lang="en-US" dirty="0"/>
            <a:t>Send </a:t>
          </a:r>
          <a:r>
            <a:rPr lang="en-US" b="1" dirty="0"/>
            <a:t>File Maintenance </a:t>
          </a:r>
          <a:r>
            <a:rPr lang="en-US" dirty="0"/>
            <a:t>to HEAB for students enrolled in programs that use your school’s Alternative Tuition Codes at HEAB. </a:t>
          </a:r>
        </a:p>
      </dgm:t>
    </dgm:pt>
    <dgm:pt modelId="{0314A0F7-E617-4EAE-8FBC-C0D9F78C76F5}" type="parTrans" cxnId="{03FD9BE5-97BF-4D20-ADE7-467588E93BF5}">
      <dgm:prSet/>
      <dgm:spPr/>
      <dgm:t>
        <a:bodyPr/>
        <a:lstStyle/>
        <a:p>
          <a:endParaRPr lang="en-US"/>
        </a:p>
      </dgm:t>
    </dgm:pt>
    <dgm:pt modelId="{C0F5572E-F628-4987-A199-D6520D1FE603}" type="sibTrans" cxnId="{03FD9BE5-97BF-4D20-ADE7-467588E93BF5}">
      <dgm:prSet/>
      <dgm:spPr/>
      <dgm:t>
        <a:bodyPr/>
        <a:lstStyle/>
        <a:p>
          <a:endParaRPr lang="en-US"/>
        </a:p>
      </dgm:t>
    </dgm:pt>
    <dgm:pt modelId="{07A8D0AE-6512-4EC0-8F0A-1162170ACC2C}">
      <dgm:prSet/>
      <dgm:spPr/>
      <dgm:t>
        <a:bodyPr/>
        <a:lstStyle/>
        <a:p>
          <a:pPr>
            <a:lnSpc>
              <a:spcPct val="100000"/>
            </a:lnSpc>
          </a:pPr>
          <a:r>
            <a:rPr lang="en-US" dirty="0"/>
            <a:t>Continue to send additional File Maintenance to HEAB if an enrolled student changes programs, or if an Alternative Tuition Code must be updated again in HEAB’s computer system.  </a:t>
          </a:r>
        </a:p>
      </dgm:t>
    </dgm:pt>
    <dgm:pt modelId="{9AC78A16-533C-470A-A681-8547239416E4}" type="parTrans" cxnId="{68763090-3606-41A3-98D8-C56E48C39152}">
      <dgm:prSet/>
      <dgm:spPr/>
      <dgm:t>
        <a:bodyPr/>
        <a:lstStyle/>
        <a:p>
          <a:endParaRPr lang="en-US"/>
        </a:p>
      </dgm:t>
    </dgm:pt>
    <dgm:pt modelId="{9A160996-7791-45CD-AEE2-FB60CC110992}" type="sibTrans" cxnId="{68763090-3606-41A3-98D8-C56E48C39152}">
      <dgm:prSet/>
      <dgm:spPr/>
      <dgm:t>
        <a:bodyPr/>
        <a:lstStyle/>
        <a:p>
          <a:endParaRPr lang="en-US"/>
        </a:p>
      </dgm:t>
    </dgm:pt>
    <dgm:pt modelId="{EE16F8E0-1325-4EED-B0D2-6BB598246BC3}" type="pres">
      <dgm:prSet presAssocID="{34B16612-48A6-4CDC-A002-E0FBD335402F}" presName="root" presStyleCnt="0">
        <dgm:presLayoutVars>
          <dgm:dir/>
          <dgm:resizeHandles val="exact"/>
        </dgm:presLayoutVars>
      </dgm:prSet>
      <dgm:spPr/>
    </dgm:pt>
    <dgm:pt modelId="{1CFAA788-1221-40F9-A3A2-DB64C9A40D49}" type="pres">
      <dgm:prSet presAssocID="{63C65321-061E-4FE0-9F29-F946AE50FA18}" presName="compNode" presStyleCnt="0"/>
      <dgm:spPr/>
    </dgm:pt>
    <dgm:pt modelId="{C0C2550C-6457-4027-8445-59F9BEF6A343}" type="pres">
      <dgm:prSet presAssocID="{63C65321-061E-4FE0-9F29-F946AE50FA1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grammer"/>
        </a:ext>
      </dgm:extLst>
    </dgm:pt>
    <dgm:pt modelId="{81E91CEE-198B-4CAA-94A1-889FFEFB067B}" type="pres">
      <dgm:prSet presAssocID="{63C65321-061E-4FE0-9F29-F946AE50FA18}" presName="iconSpace" presStyleCnt="0"/>
      <dgm:spPr/>
    </dgm:pt>
    <dgm:pt modelId="{0CEE2B58-04B9-4FE6-BB89-1BE70DDF14C9}" type="pres">
      <dgm:prSet presAssocID="{63C65321-061E-4FE0-9F29-F946AE50FA18}" presName="parTx" presStyleLbl="revTx" presStyleIdx="0" presStyleCnt="4">
        <dgm:presLayoutVars>
          <dgm:chMax val="0"/>
          <dgm:chPref val="0"/>
        </dgm:presLayoutVars>
      </dgm:prSet>
      <dgm:spPr/>
    </dgm:pt>
    <dgm:pt modelId="{F9849726-B5C6-4C30-8E18-4D206547ABB4}" type="pres">
      <dgm:prSet presAssocID="{63C65321-061E-4FE0-9F29-F946AE50FA18}" presName="txSpace" presStyleCnt="0"/>
      <dgm:spPr/>
    </dgm:pt>
    <dgm:pt modelId="{ACF9B0AC-7009-46CB-A6E5-D8D4D85C9F97}" type="pres">
      <dgm:prSet presAssocID="{63C65321-061E-4FE0-9F29-F946AE50FA18}" presName="desTx" presStyleLbl="revTx" presStyleIdx="1" presStyleCnt="4">
        <dgm:presLayoutVars/>
      </dgm:prSet>
      <dgm:spPr/>
    </dgm:pt>
    <dgm:pt modelId="{BA18424E-92B0-4A88-9C90-79611F9B7C87}" type="pres">
      <dgm:prSet presAssocID="{3BB25C31-75EF-4F63-A513-05D69D53ED30}" presName="sibTrans" presStyleCnt="0"/>
      <dgm:spPr/>
    </dgm:pt>
    <dgm:pt modelId="{60388C08-56BE-4D9A-B79A-9D7A03BD64D4}" type="pres">
      <dgm:prSet presAssocID="{FCDD385C-50CF-4E55-97A5-7836810E9EC1}" presName="compNode" presStyleCnt="0"/>
      <dgm:spPr/>
    </dgm:pt>
    <dgm:pt modelId="{2945DD7E-3C15-47C5-8464-FB6264538535}" type="pres">
      <dgm:prSet presAssocID="{FCDD385C-50CF-4E55-97A5-7836810E9EC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aptop"/>
        </a:ext>
      </dgm:extLst>
    </dgm:pt>
    <dgm:pt modelId="{A2C91108-9451-4149-B754-E51ED26574FB}" type="pres">
      <dgm:prSet presAssocID="{FCDD385C-50CF-4E55-97A5-7836810E9EC1}" presName="iconSpace" presStyleCnt="0"/>
      <dgm:spPr/>
    </dgm:pt>
    <dgm:pt modelId="{5DF1CEDD-9F0D-45DF-8F5F-9F2FD130D36E}" type="pres">
      <dgm:prSet presAssocID="{FCDD385C-50CF-4E55-97A5-7836810E9EC1}" presName="parTx" presStyleLbl="revTx" presStyleIdx="2" presStyleCnt="4">
        <dgm:presLayoutVars>
          <dgm:chMax val="0"/>
          <dgm:chPref val="0"/>
        </dgm:presLayoutVars>
      </dgm:prSet>
      <dgm:spPr/>
    </dgm:pt>
    <dgm:pt modelId="{6A17B134-5D26-4693-9682-80C1D8F6A2A9}" type="pres">
      <dgm:prSet presAssocID="{FCDD385C-50CF-4E55-97A5-7836810E9EC1}" presName="txSpace" presStyleCnt="0"/>
      <dgm:spPr/>
    </dgm:pt>
    <dgm:pt modelId="{0D1E93D1-C6D8-4983-B2A9-8058A2AA9A92}" type="pres">
      <dgm:prSet presAssocID="{FCDD385C-50CF-4E55-97A5-7836810E9EC1}" presName="desTx" presStyleLbl="revTx" presStyleIdx="3" presStyleCnt="4">
        <dgm:presLayoutVars/>
      </dgm:prSet>
      <dgm:spPr/>
    </dgm:pt>
  </dgm:ptLst>
  <dgm:cxnLst>
    <dgm:cxn modelId="{F2650E1A-2AC3-41D3-B94B-1944CB2459CD}" type="presOf" srcId="{02DE5F1B-D51A-465C-B4D2-B4D0371015E1}" destId="{ACF9B0AC-7009-46CB-A6E5-D8D4D85C9F97}" srcOrd="0" destOrd="0" presId="urn:microsoft.com/office/officeart/2018/2/layout/IconLabelDescriptionList"/>
    <dgm:cxn modelId="{8147F162-EB95-43F7-85E3-2738EC6D47CE}" type="presOf" srcId="{FCDD385C-50CF-4E55-97A5-7836810E9EC1}" destId="{5DF1CEDD-9F0D-45DF-8F5F-9F2FD130D36E}" srcOrd="0" destOrd="0" presId="urn:microsoft.com/office/officeart/2018/2/layout/IconLabelDescriptionList"/>
    <dgm:cxn modelId="{3E1A2978-1D5D-4F88-BC6C-7B08492D1C5F}" srcId="{34B16612-48A6-4CDC-A002-E0FBD335402F}" destId="{FCDD385C-50CF-4E55-97A5-7836810E9EC1}" srcOrd="1" destOrd="0" parTransId="{B7D912AB-F4BF-466F-B62A-63ACD45D8DF1}" sibTransId="{35690C69-D340-42DD-8B8B-BBEB80E89871}"/>
    <dgm:cxn modelId="{8317A27B-79C2-489F-AB8C-FE2B7D9AC179}" type="presOf" srcId="{07A8D0AE-6512-4EC0-8F0A-1162170ACC2C}" destId="{0D1E93D1-C6D8-4983-B2A9-8058A2AA9A92}" srcOrd="0" destOrd="1" presId="urn:microsoft.com/office/officeart/2018/2/layout/IconLabelDescriptionList"/>
    <dgm:cxn modelId="{28DAEE89-F991-402B-8BAD-B158029A270C}" srcId="{63C65321-061E-4FE0-9F29-F946AE50FA18}" destId="{02DE5F1B-D51A-465C-B4D2-B4D0371015E1}" srcOrd="0" destOrd="0" parTransId="{3450179C-57BC-40D5-95FC-F2A2E2A5D1D1}" sibTransId="{685E1676-FDF5-4E93-A4A7-EC881AE3FB84}"/>
    <dgm:cxn modelId="{68763090-3606-41A3-98D8-C56E48C39152}" srcId="{FCDD385C-50CF-4E55-97A5-7836810E9EC1}" destId="{07A8D0AE-6512-4EC0-8F0A-1162170ACC2C}" srcOrd="1" destOrd="0" parTransId="{9AC78A16-533C-470A-A681-8547239416E4}" sibTransId="{9A160996-7791-45CD-AEE2-FB60CC110992}"/>
    <dgm:cxn modelId="{7348E2A3-EDCF-4D8A-83DB-18C7E2E8D9A5}" srcId="{34B16612-48A6-4CDC-A002-E0FBD335402F}" destId="{63C65321-061E-4FE0-9F29-F946AE50FA18}" srcOrd="0" destOrd="0" parTransId="{52981268-918D-4FE2-8E8B-FCA6AB6B438E}" sibTransId="{3BB25C31-75EF-4F63-A513-05D69D53ED30}"/>
    <dgm:cxn modelId="{AAFC96AB-8227-41D8-822F-3C1ED204AC96}" type="presOf" srcId="{34B16612-48A6-4CDC-A002-E0FBD335402F}" destId="{EE16F8E0-1325-4EED-B0D2-6BB598246BC3}" srcOrd="0" destOrd="0" presId="urn:microsoft.com/office/officeart/2018/2/layout/IconLabelDescriptionList"/>
    <dgm:cxn modelId="{3A6B82CC-72EA-4013-9DFE-182BCFBD8EA9}" type="presOf" srcId="{63C65321-061E-4FE0-9F29-F946AE50FA18}" destId="{0CEE2B58-04B9-4FE6-BB89-1BE70DDF14C9}" srcOrd="0" destOrd="0" presId="urn:microsoft.com/office/officeart/2018/2/layout/IconLabelDescriptionList"/>
    <dgm:cxn modelId="{03FD9BE5-97BF-4D20-ADE7-467588E93BF5}" srcId="{FCDD385C-50CF-4E55-97A5-7836810E9EC1}" destId="{01FA0A43-C041-4CDF-9129-64B6336F0609}" srcOrd="0" destOrd="0" parTransId="{0314A0F7-E617-4EAE-8FBC-C0D9F78C76F5}" sibTransId="{C0F5572E-F628-4987-A199-D6520D1FE603}"/>
    <dgm:cxn modelId="{210843FB-B89E-4343-8E6C-3517ADA2C519}" type="presOf" srcId="{01FA0A43-C041-4CDF-9129-64B6336F0609}" destId="{0D1E93D1-C6D8-4983-B2A9-8058A2AA9A92}" srcOrd="0" destOrd="0" presId="urn:microsoft.com/office/officeart/2018/2/layout/IconLabelDescriptionList"/>
    <dgm:cxn modelId="{52D9C655-9278-4E09-BD04-6234D872998B}" type="presParOf" srcId="{EE16F8E0-1325-4EED-B0D2-6BB598246BC3}" destId="{1CFAA788-1221-40F9-A3A2-DB64C9A40D49}" srcOrd="0" destOrd="0" presId="urn:microsoft.com/office/officeart/2018/2/layout/IconLabelDescriptionList"/>
    <dgm:cxn modelId="{14901651-542B-43F3-8CDF-96BE018087F8}" type="presParOf" srcId="{1CFAA788-1221-40F9-A3A2-DB64C9A40D49}" destId="{C0C2550C-6457-4027-8445-59F9BEF6A343}" srcOrd="0" destOrd="0" presId="urn:microsoft.com/office/officeart/2018/2/layout/IconLabelDescriptionList"/>
    <dgm:cxn modelId="{4F94C37F-1206-4B8D-ACF0-D6F6B3B2AB79}" type="presParOf" srcId="{1CFAA788-1221-40F9-A3A2-DB64C9A40D49}" destId="{81E91CEE-198B-4CAA-94A1-889FFEFB067B}" srcOrd="1" destOrd="0" presId="urn:microsoft.com/office/officeart/2018/2/layout/IconLabelDescriptionList"/>
    <dgm:cxn modelId="{5BA20A44-3EA2-4ACB-B86F-72C990E6DFF6}" type="presParOf" srcId="{1CFAA788-1221-40F9-A3A2-DB64C9A40D49}" destId="{0CEE2B58-04B9-4FE6-BB89-1BE70DDF14C9}" srcOrd="2" destOrd="0" presId="urn:microsoft.com/office/officeart/2018/2/layout/IconLabelDescriptionList"/>
    <dgm:cxn modelId="{0B68BA4D-8957-4325-8FE8-725D69034697}" type="presParOf" srcId="{1CFAA788-1221-40F9-A3A2-DB64C9A40D49}" destId="{F9849726-B5C6-4C30-8E18-4D206547ABB4}" srcOrd="3" destOrd="0" presId="urn:microsoft.com/office/officeart/2018/2/layout/IconLabelDescriptionList"/>
    <dgm:cxn modelId="{712DB3DC-AEA2-4CC4-8D86-57263466A869}" type="presParOf" srcId="{1CFAA788-1221-40F9-A3A2-DB64C9A40D49}" destId="{ACF9B0AC-7009-46CB-A6E5-D8D4D85C9F97}" srcOrd="4" destOrd="0" presId="urn:microsoft.com/office/officeart/2018/2/layout/IconLabelDescriptionList"/>
    <dgm:cxn modelId="{52C54054-B3C5-465C-8246-3A7E281806D6}" type="presParOf" srcId="{EE16F8E0-1325-4EED-B0D2-6BB598246BC3}" destId="{BA18424E-92B0-4A88-9C90-79611F9B7C87}" srcOrd="1" destOrd="0" presId="urn:microsoft.com/office/officeart/2018/2/layout/IconLabelDescriptionList"/>
    <dgm:cxn modelId="{8F7BF1E4-FFEB-4454-BBE5-564A81E7DDFB}" type="presParOf" srcId="{EE16F8E0-1325-4EED-B0D2-6BB598246BC3}" destId="{60388C08-56BE-4D9A-B79A-9D7A03BD64D4}" srcOrd="2" destOrd="0" presId="urn:microsoft.com/office/officeart/2018/2/layout/IconLabelDescriptionList"/>
    <dgm:cxn modelId="{780DC387-5B82-418D-A501-669780D40223}" type="presParOf" srcId="{60388C08-56BE-4D9A-B79A-9D7A03BD64D4}" destId="{2945DD7E-3C15-47C5-8464-FB6264538535}" srcOrd="0" destOrd="0" presId="urn:microsoft.com/office/officeart/2018/2/layout/IconLabelDescriptionList"/>
    <dgm:cxn modelId="{071B42F5-584C-4501-8971-6F489403B372}" type="presParOf" srcId="{60388C08-56BE-4D9A-B79A-9D7A03BD64D4}" destId="{A2C91108-9451-4149-B754-E51ED26574FB}" srcOrd="1" destOrd="0" presId="urn:microsoft.com/office/officeart/2018/2/layout/IconLabelDescriptionList"/>
    <dgm:cxn modelId="{3658ABCE-81E5-4803-86AB-01ABEAC2E88A}" type="presParOf" srcId="{60388C08-56BE-4D9A-B79A-9D7A03BD64D4}" destId="{5DF1CEDD-9F0D-45DF-8F5F-9F2FD130D36E}" srcOrd="2" destOrd="0" presId="urn:microsoft.com/office/officeart/2018/2/layout/IconLabelDescriptionList"/>
    <dgm:cxn modelId="{76C34335-6BD9-436B-9DCB-A52EA0FBA512}" type="presParOf" srcId="{60388C08-56BE-4D9A-B79A-9D7A03BD64D4}" destId="{6A17B134-5D26-4693-9682-80C1D8F6A2A9}" srcOrd="3" destOrd="0" presId="urn:microsoft.com/office/officeart/2018/2/layout/IconLabelDescriptionList"/>
    <dgm:cxn modelId="{C4A622FB-FF55-441F-B81E-86661B49BAEE}" type="presParOf" srcId="{60388C08-56BE-4D9A-B79A-9D7A03BD64D4}" destId="{0D1E93D1-C6D8-4983-B2A9-8058A2AA9A9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9F5274-33CA-463C-B23B-B618C0CDF4A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4F9F870-7016-4247-B533-AD01252DE357}">
      <dgm:prSet custT="1"/>
      <dgm:spPr/>
      <dgm:t>
        <a:bodyPr/>
        <a:lstStyle/>
        <a:p>
          <a:pPr>
            <a:lnSpc>
              <a:spcPct val="100000"/>
            </a:lnSpc>
          </a:pPr>
          <a:r>
            <a:rPr lang="en-US" sz="1200" dirty="0"/>
            <a:t>If a nominated MURG student’s Year in School is in error, the school or the student may go into the student’s </a:t>
          </a:r>
          <a:r>
            <a:rPr lang="en-US" sz="1200" b="1" dirty="0"/>
            <a:t>FAFSA</a:t>
          </a:r>
          <a:r>
            <a:rPr lang="en-US" sz="1200" dirty="0"/>
            <a:t> and electronically update the nominated MURG student’s Year in School on the FAFSA to be at least a </a:t>
          </a:r>
          <a:r>
            <a:rPr lang="en-US" sz="1200" b="1" dirty="0"/>
            <a:t>Year in School </a:t>
          </a:r>
          <a:r>
            <a:rPr lang="en-US" sz="1200" dirty="0"/>
            <a:t>“</a:t>
          </a:r>
          <a:r>
            <a:rPr lang="en-US" sz="1200" b="1" dirty="0"/>
            <a:t>2</a:t>
          </a:r>
          <a:r>
            <a:rPr lang="en-US" sz="1200" dirty="0"/>
            <a:t>” </a:t>
          </a:r>
          <a:r>
            <a:rPr lang="en-US" sz="1200" b="1" dirty="0"/>
            <a:t>or higher</a:t>
          </a:r>
          <a:r>
            <a:rPr lang="en-US" sz="1200" dirty="0"/>
            <a:t>.</a:t>
          </a:r>
        </a:p>
      </dgm:t>
    </dgm:pt>
    <dgm:pt modelId="{F5E6E1D9-CBAC-4A02-8E94-4150561F9454}" type="parTrans" cxnId="{ACA7E4B1-E61D-4D21-A8B3-F2C2AF44E5FA}">
      <dgm:prSet/>
      <dgm:spPr/>
      <dgm:t>
        <a:bodyPr/>
        <a:lstStyle/>
        <a:p>
          <a:endParaRPr lang="en-US"/>
        </a:p>
      </dgm:t>
    </dgm:pt>
    <dgm:pt modelId="{38535150-3D79-4109-8BFE-FECFB899B65E}" type="sibTrans" cxnId="{ACA7E4B1-E61D-4D21-A8B3-F2C2AF44E5FA}">
      <dgm:prSet phldrT="01" phldr="0"/>
      <dgm:spPr/>
      <dgm:t>
        <a:bodyPr/>
        <a:lstStyle/>
        <a:p>
          <a:endParaRPr lang="en-US" dirty="0"/>
        </a:p>
      </dgm:t>
    </dgm:pt>
    <dgm:pt modelId="{36E5D498-E0E8-463B-8A90-13FEBA846078}">
      <dgm:prSet custT="1"/>
      <dgm:spPr/>
      <dgm:t>
        <a:bodyPr/>
        <a:lstStyle/>
        <a:p>
          <a:pPr>
            <a:lnSpc>
              <a:spcPct val="100000"/>
            </a:lnSpc>
          </a:pPr>
          <a:r>
            <a:rPr lang="en-US" sz="1200" dirty="0"/>
            <a:t>Email HEAB to notify that this nominated MURG student’s updated Year in School on the student’s FAFSA is completed.  </a:t>
          </a:r>
        </a:p>
      </dgm:t>
    </dgm:pt>
    <dgm:pt modelId="{D5C805E0-4F7E-4E9A-9E37-7DEB48A82BFA}" type="parTrans" cxnId="{1DFB9DBD-293F-475B-AD60-BFA856F7B3F7}">
      <dgm:prSet/>
      <dgm:spPr/>
      <dgm:t>
        <a:bodyPr/>
        <a:lstStyle/>
        <a:p>
          <a:endParaRPr lang="en-US"/>
        </a:p>
      </dgm:t>
    </dgm:pt>
    <dgm:pt modelId="{A1FC769C-1474-48A5-87DE-D4FBA98ED3AE}" type="sibTrans" cxnId="{1DFB9DBD-293F-475B-AD60-BFA856F7B3F7}">
      <dgm:prSet phldrT="02" phldr="0"/>
      <dgm:spPr/>
      <dgm:t>
        <a:bodyPr/>
        <a:lstStyle/>
        <a:p>
          <a:endParaRPr lang="en-US"/>
        </a:p>
      </dgm:t>
    </dgm:pt>
    <dgm:pt modelId="{104B4F41-B29A-446C-8BEF-12ECA0CAAEE2}">
      <dgm:prSet custT="1"/>
      <dgm:spPr/>
      <dgm:t>
        <a:bodyPr/>
        <a:lstStyle/>
        <a:p>
          <a:pPr>
            <a:lnSpc>
              <a:spcPct val="100000"/>
            </a:lnSpc>
          </a:pPr>
          <a:r>
            <a:rPr lang="en-US" sz="1200" dirty="0"/>
            <a:t>Once the nominated MURG student’s updated FAFSA is loaded into HEAB’s computer system, HEAB will enter the student’s MURG award and the school may voucher for it again.</a:t>
          </a:r>
        </a:p>
      </dgm:t>
    </dgm:pt>
    <dgm:pt modelId="{4C81988F-F0FD-4577-8124-3A385F516221}" type="parTrans" cxnId="{8B1F2C70-F540-418E-BB36-8C8C7AA16F7B}">
      <dgm:prSet/>
      <dgm:spPr/>
      <dgm:t>
        <a:bodyPr/>
        <a:lstStyle/>
        <a:p>
          <a:endParaRPr lang="en-US"/>
        </a:p>
      </dgm:t>
    </dgm:pt>
    <dgm:pt modelId="{1391BA9F-940F-48F9-BD05-34FD7EC84EC2}" type="sibTrans" cxnId="{8B1F2C70-F540-418E-BB36-8C8C7AA16F7B}">
      <dgm:prSet phldrT="03" phldr="0"/>
      <dgm:spPr/>
      <dgm:t>
        <a:bodyPr/>
        <a:lstStyle/>
        <a:p>
          <a:endParaRPr lang="en-US"/>
        </a:p>
      </dgm:t>
    </dgm:pt>
    <dgm:pt modelId="{D25DD76A-2B33-4BEF-8670-4E8FD44C8879}" type="pres">
      <dgm:prSet presAssocID="{439F5274-33CA-463C-B23B-B618C0CDF4A0}" presName="root" presStyleCnt="0">
        <dgm:presLayoutVars>
          <dgm:dir/>
          <dgm:resizeHandles val="exact"/>
        </dgm:presLayoutVars>
      </dgm:prSet>
      <dgm:spPr/>
    </dgm:pt>
    <dgm:pt modelId="{580593C2-EA68-47C7-9239-B742CDE48335}" type="pres">
      <dgm:prSet presAssocID="{64F9F870-7016-4247-B533-AD01252DE357}" presName="compNode" presStyleCnt="0"/>
      <dgm:spPr/>
    </dgm:pt>
    <dgm:pt modelId="{509F4674-8288-4CD8-A349-8DB251503869}" type="pres">
      <dgm:prSet presAssocID="{64F9F870-7016-4247-B533-AD01252DE35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DE0E435C-A2A3-4BB9-8713-8965EE679709}" type="pres">
      <dgm:prSet presAssocID="{64F9F870-7016-4247-B533-AD01252DE357}" presName="spaceRect" presStyleCnt="0"/>
      <dgm:spPr/>
    </dgm:pt>
    <dgm:pt modelId="{74922B7E-0DBB-48ED-A6F9-EC51D8FA935F}" type="pres">
      <dgm:prSet presAssocID="{64F9F870-7016-4247-B533-AD01252DE357}" presName="textRect" presStyleLbl="revTx" presStyleIdx="0" presStyleCnt="3">
        <dgm:presLayoutVars>
          <dgm:chMax val="1"/>
          <dgm:chPref val="1"/>
        </dgm:presLayoutVars>
      </dgm:prSet>
      <dgm:spPr/>
    </dgm:pt>
    <dgm:pt modelId="{C1C58656-411F-48C1-A80A-E149FDCE4396}" type="pres">
      <dgm:prSet presAssocID="{38535150-3D79-4109-8BFE-FECFB899B65E}" presName="sibTrans" presStyleCnt="0"/>
      <dgm:spPr/>
    </dgm:pt>
    <dgm:pt modelId="{26C32DF5-58ED-4AA1-A7F8-E436B225A6FC}" type="pres">
      <dgm:prSet presAssocID="{36E5D498-E0E8-463B-8A90-13FEBA846078}" presName="compNode" presStyleCnt="0"/>
      <dgm:spPr/>
    </dgm:pt>
    <dgm:pt modelId="{03C9A8B0-C059-4258-A7B4-A1035D979718}" type="pres">
      <dgm:prSet presAssocID="{36E5D498-E0E8-463B-8A90-13FEBA84607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60B14748-9A41-46E8-911C-DB0CE13F8C66}" type="pres">
      <dgm:prSet presAssocID="{36E5D498-E0E8-463B-8A90-13FEBA846078}" presName="spaceRect" presStyleCnt="0"/>
      <dgm:spPr/>
    </dgm:pt>
    <dgm:pt modelId="{CCA30DE6-0E59-4B9A-BE64-8840991C932B}" type="pres">
      <dgm:prSet presAssocID="{36E5D498-E0E8-463B-8A90-13FEBA846078}" presName="textRect" presStyleLbl="revTx" presStyleIdx="1" presStyleCnt="3">
        <dgm:presLayoutVars>
          <dgm:chMax val="1"/>
          <dgm:chPref val="1"/>
        </dgm:presLayoutVars>
      </dgm:prSet>
      <dgm:spPr/>
    </dgm:pt>
    <dgm:pt modelId="{96BF0B71-C043-4089-B6C7-315708D0901D}" type="pres">
      <dgm:prSet presAssocID="{A1FC769C-1474-48A5-87DE-D4FBA98ED3AE}" presName="sibTrans" presStyleCnt="0"/>
      <dgm:spPr/>
    </dgm:pt>
    <dgm:pt modelId="{8F6C97E8-F79D-47FC-8FDC-B204959B4F24}" type="pres">
      <dgm:prSet presAssocID="{104B4F41-B29A-446C-8BEF-12ECA0CAAEE2}" presName="compNode" presStyleCnt="0"/>
      <dgm:spPr/>
    </dgm:pt>
    <dgm:pt modelId="{B055BE56-3A5E-43EE-8B7D-AF5BFCFA767D}" type="pres">
      <dgm:prSet presAssocID="{104B4F41-B29A-446C-8BEF-12ECA0CAAE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Checklist"/>
        </a:ext>
      </dgm:extLst>
    </dgm:pt>
    <dgm:pt modelId="{458EB41C-AB7F-4234-AD3F-8FC9D640E606}" type="pres">
      <dgm:prSet presAssocID="{104B4F41-B29A-446C-8BEF-12ECA0CAAEE2}" presName="spaceRect" presStyleCnt="0"/>
      <dgm:spPr/>
    </dgm:pt>
    <dgm:pt modelId="{B8A0ED29-8D1E-435F-B02E-355451B66B62}" type="pres">
      <dgm:prSet presAssocID="{104B4F41-B29A-446C-8BEF-12ECA0CAAEE2}" presName="textRect" presStyleLbl="revTx" presStyleIdx="2" presStyleCnt="3">
        <dgm:presLayoutVars>
          <dgm:chMax val="1"/>
          <dgm:chPref val="1"/>
        </dgm:presLayoutVars>
      </dgm:prSet>
      <dgm:spPr/>
    </dgm:pt>
  </dgm:ptLst>
  <dgm:cxnLst>
    <dgm:cxn modelId="{0D07230A-577E-4CFA-8276-3A6EADF7C398}" type="presOf" srcId="{64F9F870-7016-4247-B533-AD01252DE357}" destId="{74922B7E-0DBB-48ED-A6F9-EC51D8FA935F}" srcOrd="0" destOrd="0" presId="urn:microsoft.com/office/officeart/2018/2/layout/IconLabelList"/>
    <dgm:cxn modelId="{57237A5B-CFA8-4580-AFC7-D4A1088B8406}" type="presOf" srcId="{104B4F41-B29A-446C-8BEF-12ECA0CAAEE2}" destId="{B8A0ED29-8D1E-435F-B02E-355451B66B62}" srcOrd="0" destOrd="0" presId="urn:microsoft.com/office/officeart/2018/2/layout/IconLabelList"/>
    <dgm:cxn modelId="{D6082F43-C4C6-4C51-84DC-62900E858B00}" type="presOf" srcId="{439F5274-33CA-463C-B23B-B618C0CDF4A0}" destId="{D25DD76A-2B33-4BEF-8670-4E8FD44C8879}" srcOrd="0" destOrd="0" presId="urn:microsoft.com/office/officeart/2018/2/layout/IconLabelList"/>
    <dgm:cxn modelId="{8B1F2C70-F540-418E-BB36-8C8C7AA16F7B}" srcId="{439F5274-33CA-463C-B23B-B618C0CDF4A0}" destId="{104B4F41-B29A-446C-8BEF-12ECA0CAAEE2}" srcOrd="2" destOrd="0" parTransId="{4C81988F-F0FD-4577-8124-3A385F516221}" sibTransId="{1391BA9F-940F-48F9-BD05-34FD7EC84EC2}"/>
    <dgm:cxn modelId="{A003D481-A86E-4D93-9FB5-8736F927EA94}" type="presOf" srcId="{36E5D498-E0E8-463B-8A90-13FEBA846078}" destId="{CCA30DE6-0E59-4B9A-BE64-8840991C932B}" srcOrd="0" destOrd="0" presId="urn:microsoft.com/office/officeart/2018/2/layout/IconLabelList"/>
    <dgm:cxn modelId="{ACA7E4B1-E61D-4D21-A8B3-F2C2AF44E5FA}" srcId="{439F5274-33CA-463C-B23B-B618C0CDF4A0}" destId="{64F9F870-7016-4247-B533-AD01252DE357}" srcOrd="0" destOrd="0" parTransId="{F5E6E1D9-CBAC-4A02-8E94-4150561F9454}" sibTransId="{38535150-3D79-4109-8BFE-FECFB899B65E}"/>
    <dgm:cxn modelId="{1DFB9DBD-293F-475B-AD60-BFA856F7B3F7}" srcId="{439F5274-33CA-463C-B23B-B618C0CDF4A0}" destId="{36E5D498-E0E8-463B-8A90-13FEBA846078}" srcOrd="1" destOrd="0" parTransId="{D5C805E0-4F7E-4E9A-9E37-7DEB48A82BFA}" sibTransId="{A1FC769C-1474-48A5-87DE-D4FBA98ED3AE}"/>
    <dgm:cxn modelId="{FF989471-8098-414F-99E2-41B2A19BE06E}" type="presParOf" srcId="{D25DD76A-2B33-4BEF-8670-4E8FD44C8879}" destId="{580593C2-EA68-47C7-9239-B742CDE48335}" srcOrd="0" destOrd="0" presId="urn:microsoft.com/office/officeart/2018/2/layout/IconLabelList"/>
    <dgm:cxn modelId="{54D3AA87-7DBF-4C79-8940-3ECAE1F1B36D}" type="presParOf" srcId="{580593C2-EA68-47C7-9239-B742CDE48335}" destId="{509F4674-8288-4CD8-A349-8DB251503869}" srcOrd="0" destOrd="0" presId="urn:microsoft.com/office/officeart/2018/2/layout/IconLabelList"/>
    <dgm:cxn modelId="{543CE732-AF9D-46F6-8C72-C824DEF11E84}" type="presParOf" srcId="{580593C2-EA68-47C7-9239-B742CDE48335}" destId="{DE0E435C-A2A3-4BB9-8713-8965EE679709}" srcOrd="1" destOrd="0" presId="urn:microsoft.com/office/officeart/2018/2/layout/IconLabelList"/>
    <dgm:cxn modelId="{85796E83-CBDB-4514-9897-5AAB99BE722F}" type="presParOf" srcId="{580593C2-EA68-47C7-9239-B742CDE48335}" destId="{74922B7E-0DBB-48ED-A6F9-EC51D8FA935F}" srcOrd="2" destOrd="0" presId="urn:microsoft.com/office/officeart/2018/2/layout/IconLabelList"/>
    <dgm:cxn modelId="{FC1ABA91-74CD-482F-9A8D-BE091FD512FD}" type="presParOf" srcId="{D25DD76A-2B33-4BEF-8670-4E8FD44C8879}" destId="{C1C58656-411F-48C1-A80A-E149FDCE4396}" srcOrd="1" destOrd="0" presId="urn:microsoft.com/office/officeart/2018/2/layout/IconLabelList"/>
    <dgm:cxn modelId="{466A6540-4F00-48DB-B1FD-799676B62DF0}" type="presParOf" srcId="{D25DD76A-2B33-4BEF-8670-4E8FD44C8879}" destId="{26C32DF5-58ED-4AA1-A7F8-E436B225A6FC}" srcOrd="2" destOrd="0" presId="urn:microsoft.com/office/officeart/2018/2/layout/IconLabelList"/>
    <dgm:cxn modelId="{3CF39F77-ECE8-4725-8FC5-524F4D66A6C2}" type="presParOf" srcId="{26C32DF5-58ED-4AA1-A7F8-E436B225A6FC}" destId="{03C9A8B0-C059-4258-A7B4-A1035D979718}" srcOrd="0" destOrd="0" presId="urn:microsoft.com/office/officeart/2018/2/layout/IconLabelList"/>
    <dgm:cxn modelId="{BD26768C-85E0-46E6-A5E2-8FE831FF3409}" type="presParOf" srcId="{26C32DF5-58ED-4AA1-A7F8-E436B225A6FC}" destId="{60B14748-9A41-46E8-911C-DB0CE13F8C66}" srcOrd="1" destOrd="0" presId="urn:microsoft.com/office/officeart/2018/2/layout/IconLabelList"/>
    <dgm:cxn modelId="{F38BB172-398E-4D54-860F-F11BD0C2372C}" type="presParOf" srcId="{26C32DF5-58ED-4AA1-A7F8-E436B225A6FC}" destId="{CCA30DE6-0E59-4B9A-BE64-8840991C932B}" srcOrd="2" destOrd="0" presId="urn:microsoft.com/office/officeart/2018/2/layout/IconLabelList"/>
    <dgm:cxn modelId="{4EAC8396-426B-4F44-956C-AFB198541EB8}" type="presParOf" srcId="{D25DD76A-2B33-4BEF-8670-4E8FD44C8879}" destId="{96BF0B71-C043-4089-B6C7-315708D0901D}" srcOrd="3" destOrd="0" presId="urn:microsoft.com/office/officeart/2018/2/layout/IconLabelList"/>
    <dgm:cxn modelId="{38CC92C0-0A83-4172-81C1-5D8D0388BB36}" type="presParOf" srcId="{D25DD76A-2B33-4BEF-8670-4E8FD44C8879}" destId="{8F6C97E8-F79D-47FC-8FDC-B204959B4F24}" srcOrd="4" destOrd="0" presId="urn:microsoft.com/office/officeart/2018/2/layout/IconLabelList"/>
    <dgm:cxn modelId="{88C14A03-7651-427D-9F90-8CBDCE6B7C10}" type="presParOf" srcId="{8F6C97E8-F79D-47FC-8FDC-B204959B4F24}" destId="{B055BE56-3A5E-43EE-8B7D-AF5BFCFA767D}" srcOrd="0" destOrd="0" presId="urn:microsoft.com/office/officeart/2018/2/layout/IconLabelList"/>
    <dgm:cxn modelId="{835308DD-6AE0-40CF-8EA9-A039D043CC09}" type="presParOf" srcId="{8F6C97E8-F79D-47FC-8FDC-B204959B4F24}" destId="{458EB41C-AB7F-4234-AD3F-8FC9D640E606}" srcOrd="1" destOrd="0" presId="urn:microsoft.com/office/officeart/2018/2/layout/IconLabelList"/>
    <dgm:cxn modelId="{0F0D2CD3-A0BB-4607-9B6D-CD2259A51CDF}" type="presParOf" srcId="{8F6C97E8-F79D-47FC-8FDC-B204959B4F24}" destId="{B8A0ED29-8D1E-435F-B02E-355451B66B6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562DDB-C7DD-4C41-A5AD-630433A581D6}"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CA5160A2-6DA1-4EF1-9DD4-D0439169FDB7}">
      <dgm:prSet custT="1"/>
      <dgm:spPr>
        <a:solidFill>
          <a:schemeClr val="bg2">
            <a:lumMod val="25000"/>
          </a:schemeClr>
        </a:solidFill>
      </dgm:spPr>
      <dgm:t>
        <a:bodyPr/>
        <a:lstStyle/>
        <a:p>
          <a:r>
            <a:rPr lang="en-US" sz="1000" b="1" dirty="0"/>
            <a:t>Yes, if a MURG  student is attending at least half time in one semester, send HEAB a MURG Nomination Roster specifying in which semester the nominated MURG student should receive their total MURG award amount</a:t>
          </a:r>
          <a:r>
            <a:rPr lang="en-US" sz="800" dirty="0"/>
            <a:t>. </a:t>
          </a:r>
        </a:p>
      </dgm:t>
    </dgm:pt>
    <dgm:pt modelId="{CCFAC2D7-F576-406D-BFE4-2F5A329FF553}" type="parTrans" cxnId="{B832E90E-CB5B-4BCF-A246-3A0952CCFAA2}">
      <dgm:prSet/>
      <dgm:spPr/>
      <dgm:t>
        <a:bodyPr/>
        <a:lstStyle/>
        <a:p>
          <a:endParaRPr lang="en-US"/>
        </a:p>
      </dgm:t>
    </dgm:pt>
    <dgm:pt modelId="{9260EA75-6E9F-457E-B0DB-2F0C7F77118B}" type="sibTrans" cxnId="{B832E90E-CB5B-4BCF-A246-3A0952CCFAA2}">
      <dgm:prSet/>
      <dgm:spPr/>
      <dgm:t>
        <a:bodyPr/>
        <a:lstStyle/>
        <a:p>
          <a:endParaRPr lang="en-US"/>
        </a:p>
      </dgm:t>
    </dgm:pt>
    <dgm:pt modelId="{0858A9AA-2386-4C4A-A617-3DD8F9035544}">
      <dgm:prSet custT="1"/>
      <dgm:spPr>
        <a:solidFill>
          <a:schemeClr val="bg2">
            <a:lumMod val="25000"/>
          </a:schemeClr>
        </a:solidFill>
      </dgm:spPr>
      <dgm:t>
        <a:bodyPr/>
        <a:lstStyle/>
        <a:p>
          <a:r>
            <a:rPr lang="en-US" sz="1000" b="1" dirty="0"/>
            <a:t>Eligible MURG awards range from a minimum of $250 up to a maximum of $2,500 per academic year</a:t>
          </a:r>
          <a:r>
            <a:rPr lang="en-US" sz="1300" dirty="0"/>
            <a:t>. </a:t>
          </a:r>
        </a:p>
      </dgm:t>
    </dgm:pt>
    <dgm:pt modelId="{7F6883CD-87F0-4C03-8CB5-2B431BD337B5}" type="parTrans" cxnId="{0D8A67C0-5687-4EA2-AAE2-297B0C344584}">
      <dgm:prSet/>
      <dgm:spPr/>
      <dgm:t>
        <a:bodyPr/>
        <a:lstStyle/>
        <a:p>
          <a:endParaRPr lang="en-US"/>
        </a:p>
      </dgm:t>
    </dgm:pt>
    <dgm:pt modelId="{68B2E924-86A2-4DC9-BC3A-DF953874199A}" type="sibTrans" cxnId="{0D8A67C0-5687-4EA2-AAE2-297B0C344584}">
      <dgm:prSet/>
      <dgm:spPr/>
      <dgm:t>
        <a:bodyPr/>
        <a:lstStyle/>
        <a:p>
          <a:endParaRPr lang="en-US"/>
        </a:p>
      </dgm:t>
    </dgm:pt>
    <dgm:pt modelId="{B5A3D6F0-5DDB-42A9-86E0-47928DA1BC40}">
      <dgm:prSet custT="1"/>
      <dgm:spPr>
        <a:solidFill>
          <a:schemeClr val="bg2">
            <a:lumMod val="25000"/>
          </a:schemeClr>
        </a:solidFill>
      </dgm:spPr>
      <dgm:t>
        <a:bodyPr/>
        <a:lstStyle/>
        <a:p>
          <a:r>
            <a:rPr lang="en-US" sz="1000" b="1" dirty="0"/>
            <a:t>Freshmen and graduate students are not eligible to receive MURG awards. Eligible students may receive MURG awards for a maximum of 8 semesters</a:t>
          </a:r>
        </a:p>
      </dgm:t>
    </dgm:pt>
    <dgm:pt modelId="{4520084A-C6CD-4BC9-A173-D35E02D927C1}" type="parTrans" cxnId="{2C9B593E-0954-4738-93EC-7DF6C04B38BE}">
      <dgm:prSet/>
      <dgm:spPr/>
      <dgm:t>
        <a:bodyPr/>
        <a:lstStyle/>
        <a:p>
          <a:endParaRPr lang="en-US"/>
        </a:p>
      </dgm:t>
    </dgm:pt>
    <dgm:pt modelId="{D7204949-8DE6-4721-9373-3DA9CD53E624}" type="sibTrans" cxnId="{2C9B593E-0954-4738-93EC-7DF6C04B38BE}">
      <dgm:prSet/>
      <dgm:spPr/>
      <dgm:t>
        <a:bodyPr/>
        <a:lstStyle/>
        <a:p>
          <a:endParaRPr lang="en-US"/>
        </a:p>
      </dgm:t>
    </dgm:pt>
    <dgm:pt modelId="{924E15C4-6205-4237-A6E8-C8A1243BD1E1}" type="pres">
      <dgm:prSet presAssocID="{D9562DDB-C7DD-4C41-A5AD-630433A581D6}" presName="compositeShape" presStyleCnt="0">
        <dgm:presLayoutVars>
          <dgm:chMax val="7"/>
          <dgm:dir/>
          <dgm:resizeHandles val="exact"/>
        </dgm:presLayoutVars>
      </dgm:prSet>
      <dgm:spPr/>
    </dgm:pt>
    <dgm:pt modelId="{9661E65D-1B40-4366-BE34-21CF57D83105}" type="pres">
      <dgm:prSet presAssocID="{D9562DDB-C7DD-4C41-A5AD-630433A581D6}" presName="wedge1" presStyleLbl="node1" presStyleIdx="0" presStyleCnt="3" custLinFactNeighborX="-5656" custLinFactNeighborY="3046"/>
      <dgm:spPr/>
    </dgm:pt>
    <dgm:pt modelId="{CAE4A70A-B14F-4E8A-8303-D1AFA4E58FA9}" type="pres">
      <dgm:prSet presAssocID="{D9562DDB-C7DD-4C41-A5AD-630433A581D6}" presName="wedge1Tx" presStyleLbl="node1" presStyleIdx="0" presStyleCnt="3">
        <dgm:presLayoutVars>
          <dgm:chMax val="0"/>
          <dgm:chPref val="0"/>
          <dgm:bulletEnabled val="1"/>
        </dgm:presLayoutVars>
      </dgm:prSet>
      <dgm:spPr/>
    </dgm:pt>
    <dgm:pt modelId="{F59988A3-465E-4EC1-90BB-1B8BE1CE0953}" type="pres">
      <dgm:prSet presAssocID="{D9562DDB-C7DD-4C41-A5AD-630433A581D6}" presName="wedge2" presStyleLbl="node1" presStyleIdx="1" presStyleCnt="3" custScaleX="94397" custScaleY="103948"/>
      <dgm:spPr/>
    </dgm:pt>
    <dgm:pt modelId="{88765421-23A0-48BC-9395-8B6E507702C7}" type="pres">
      <dgm:prSet presAssocID="{D9562DDB-C7DD-4C41-A5AD-630433A581D6}" presName="wedge2Tx" presStyleLbl="node1" presStyleIdx="1" presStyleCnt="3">
        <dgm:presLayoutVars>
          <dgm:chMax val="0"/>
          <dgm:chPref val="0"/>
          <dgm:bulletEnabled val="1"/>
        </dgm:presLayoutVars>
      </dgm:prSet>
      <dgm:spPr/>
    </dgm:pt>
    <dgm:pt modelId="{B0917E7D-7B4A-431F-87F8-296B47CE7685}" type="pres">
      <dgm:prSet presAssocID="{D9562DDB-C7DD-4C41-A5AD-630433A581D6}" presName="wedge3" presStyleLbl="node1" presStyleIdx="2" presStyleCnt="3"/>
      <dgm:spPr/>
    </dgm:pt>
    <dgm:pt modelId="{B6218675-5B2C-481B-B6E4-2BF8E823BD7B}" type="pres">
      <dgm:prSet presAssocID="{D9562DDB-C7DD-4C41-A5AD-630433A581D6}" presName="wedge3Tx" presStyleLbl="node1" presStyleIdx="2" presStyleCnt="3">
        <dgm:presLayoutVars>
          <dgm:chMax val="0"/>
          <dgm:chPref val="0"/>
          <dgm:bulletEnabled val="1"/>
        </dgm:presLayoutVars>
      </dgm:prSet>
      <dgm:spPr/>
    </dgm:pt>
  </dgm:ptLst>
  <dgm:cxnLst>
    <dgm:cxn modelId="{B832E90E-CB5B-4BCF-A246-3A0952CCFAA2}" srcId="{D9562DDB-C7DD-4C41-A5AD-630433A581D6}" destId="{CA5160A2-6DA1-4EF1-9DD4-D0439169FDB7}" srcOrd="0" destOrd="0" parTransId="{CCFAC2D7-F576-406D-BFE4-2F5A329FF553}" sibTransId="{9260EA75-6E9F-457E-B0DB-2F0C7F77118B}"/>
    <dgm:cxn modelId="{11D62325-1449-4016-BA99-652BF854B6C2}" type="presOf" srcId="{CA5160A2-6DA1-4EF1-9DD4-D0439169FDB7}" destId="{9661E65D-1B40-4366-BE34-21CF57D83105}" srcOrd="0" destOrd="0" presId="urn:microsoft.com/office/officeart/2005/8/layout/chart3"/>
    <dgm:cxn modelId="{9B671E26-A36C-4C2F-ACF9-D9546E516170}" type="presOf" srcId="{CA5160A2-6DA1-4EF1-9DD4-D0439169FDB7}" destId="{CAE4A70A-B14F-4E8A-8303-D1AFA4E58FA9}" srcOrd="1" destOrd="0" presId="urn:microsoft.com/office/officeart/2005/8/layout/chart3"/>
    <dgm:cxn modelId="{2C9B593E-0954-4738-93EC-7DF6C04B38BE}" srcId="{D9562DDB-C7DD-4C41-A5AD-630433A581D6}" destId="{B5A3D6F0-5DDB-42A9-86E0-47928DA1BC40}" srcOrd="2" destOrd="0" parTransId="{4520084A-C6CD-4BC9-A173-D35E02D927C1}" sibTransId="{D7204949-8DE6-4721-9373-3DA9CD53E624}"/>
    <dgm:cxn modelId="{2F68646B-1F5F-4AE1-B0E3-B8A72F47B6AD}" type="presOf" srcId="{D9562DDB-C7DD-4C41-A5AD-630433A581D6}" destId="{924E15C4-6205-4237-A6E8-C8A1243BD1E1}" srcOrd="0" destOrd="0" presId="urn:microsoft.com/office/officeart/2005/8/layout/chart3"/>
    <dgm:cxn modelId="{EEF85777-5BD0-44A3-B668-84E301FD0D1E}" type="presOf" srcId="{0858A9AA-2386-4C4A-A617-3DD8F9035544}" destId="{88765421-23A0-48BC-9395-8B6E507702C7}" srcOrd="1" destOrd="0" presId="urn:microsoft.com/office/officeart/2005/8/layout/chart3"/>
    <dgm:cxn modelId="{EC5BC489-23FB-4519-ADB1-5D5305426272}" type="presOf" srcId="{B5A3D6F0-5DDB-42A9-86E0-47928DA1BC40}" destId="{B6218675-5B2C-481B-B6E4-2BF8E823BD7B}" srcOrd="1" destOrd="0" presId="urn:microsoft.com/office/officeart/2005/8/layout/chart3"/>
    <dgm:cxn modelId="{0D8A67C0-5687-4EA2-AAE2-297B0C344584}" srcId="{D9562DDB-C7DD-4C41-A5AD-630433A581D6}" destId="{0858A9AA-2386-4C4A-A617-3DD8F9035544}" srcOrd="1" destOrd="0" parTransId="{7F6883CD-87F0-4C03-8CB5-2B431BD337B5}" sibTransId="{68B2E924-86A2-4DC9-BC3A-DF953874199A}"/>
    <dgm:cxn modelId="{4DA178DB-B2DE-4EE3-A1E8-20F73B942322}" type="presOf" srcId="{0858A9AA-2386-4C4A-A617-3DD8F9035544}" destId="{F59988A3-465E-4EC1-90BB-1B8BE1CE0953}" srcOrd="0" destOrd="0" presId="urn:microsoft.com/office/officeart/2005/8/layout/chart3"/>
    <dgm:cxn modelId="{9C5A8DF7-5AA3-444A-94A8-58A3F556AC8E}" type="presOf" srcId="{B5A3D6F0-5DDB-42A9-86E0-47928DA1BC40}" destId="{B0917E7D-7B4A-431F-87F8-296B47CE7685}" srcOrd="0" destOrd="0" presId="urn:microsoft.com/office/officeart/2005/8/layout/chart3"/>
    <dgm:cxn modelId="{2F78ACFE-D5A9-4600-9173-1E1F3146BF13}" type="presParOf" srcId="{924E15C4-6205-4237-A6E8-C8A1243BD1E1}" destId="{9661E65D-1B40-4366-BE34-21CF57D83105}" srcOrd="0" destOrd="0" presId="urn:microsoft.com/office/officeart/2005/8/layout/chart3"/>
    <dgm:cxn modelId="{768F9EEF-6059-47FC-A456-AD7862365005}" type="presParOf" srcId="{924E15C4-6205-4237-A6E8-C8A1243BD1E1}" destId="{CAE4A70A-B14F-4E8A-8303-D1AFA4E58FA9}" srcOrd="1" destOrd="0" presId="urn:microsoft.com/office/officeart/2005/8/layout/chart3"/>
    <dgm:cxn modelId="{9CF5933E-5D62-4C13-B5A7-710CE619B7B6}" type="presParOf" srcId="{924E15C4-6205-4237-A6E8-C8A1243BD1E1}" destId="{F59988A3-465E-4EC1-90BB-1B8BE1CE0953}" srcOrd="2" destOrd="0" presId="urn:microsoft.com/office/officeart/2005/8/layout/chart3"/>
    <dgm:cxn modelId="{9B7C3980-DA50-4BEA-89F3-42BF39327A16}" type="presParOf" srcId="{924E15C4-6205-4237-A6E8-C8A1243BD1E1}" destId="{88765421-23A0-48BC-9395-8B6E507702C7}" srcOrd="3" destOrd="0" presId="urn:microsoft.com/office/officeart/2005/8/layout/chart3"/>
    <dgm:cxn modelId="{E80DC1D2-3D5D-4C3C-BAAB-822FB185AFEC}" type="presParOf" srcId="{924E15C4-6205-4237-A6E8-C8A1243BD1E1}" destId="{B0917E7D-7B4A-431F-87F8-296B47CE7685}" srcOrd="4" destOrd="0" presId="urn:microsoft.com/office/officeart/2005/8/layout/chart3"/>
    <dgm:cxn modelId="{B6BD11ED-C60C-4B7E-B84C-E2458D094CF3}" type="presParOf" srcId="{924E15C4-6205-4237-A6E8-C8A1243BD1E1}" destId="{B6218675-5B2C-481B-B6E4-2BF8E823BD7B}"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668B81-0B54-400E-B13E-A60B3CDC505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CE5991FF-9C8C-4CBC-85F3-8EA3BAABC51F}">
      <dgm:prSet custT="1"/>
      <dgm:spPr>
        <a:solidFill>
          <a:schemeClr val="bg1">
            <a:lumMod val="75000"/>
          </a:schemeClr>
        </a:solidFill>
      </dgm:spPr>
      <dgm:t>
        <a:bodyPr/>
        <a:lstStyle/>
        <a:p>
          <a:r>
            <a:rPr lang="en-US" sz="1400" b="0" i="0" dirty="0">
              <a:solidFill>
                <a:schemeClr val="tx1">
                  <a:lumMod val="95000"/>
                  <a:lumOff val="5000"/>
                </a:schemeClr>
              </a:solidFill>
            </a:rPr>
            <a:t>MTL Program students must be currently enrolled in programs </a:t>
          </a:r>
          <a:r>
            <a:rPr lang="en-US" sz="1400" b="1" i="0" dirty="0">
              <a:solidFill>
                <a:schemeClr val="tx1">
                  <a:lumMod val="95000"/>
                  <a:lumOff val="5000"/>
                </a:schemeClr>
              </a:solidFill>
            </a:rPr>
            <a:t>leading to teacher licensure</a:t>
          </a:r>
          <a:r>
            <a:rPr lang="en-US" sz="1400" b="0" i="0" dirty="0">
              <a:solidFill>
                <a:schemeClr val="tx1">
                  <a:lumMod val="95000"/>
                  <a:lumOff val="5000"/>
                </a:schemeClr>
              </a:solidFill>
            </a:rPr>
            <a:t> </a:t>
          </a:r>
          <a:r>
            <a:rPr lang="en-US" sz="1400" b="1" i="0" dirty="0">
              <a:solidFill>
                <a:schemeClr val="tx1">
                  <a:lumMod val="95000"/>
                  <a:lumOff val="5000"/>
                </a:schemeClr>
              </a:solidFill>
            </a:rPr>
            <a:t>in a discipline identified as a designated teacher shortage area </a:t>
          </a:r>
          <a:r>
            <a:rPr lang="en-US" sz="1400" b="0" i="0" dirty="0">
              <a:solidFill>
                <a:schemeClr val="tx1">
                  <a:lumMod val="95000"/>
                  <a:lumOff val="5000"/>
                </a:schemeClr>
              </a:solidFill>
            </a:rPr>
            <a:t>for the state of Wisconsin by the U.S. Department of Education. </a:t>
          </a:r>
          <a:endParaRPr lang="en-US" sz="1400" dirty="0">
            <a:solidFill>
              <a:schemeClr val="tx1">
                <a:lumMod val="95000"/>
                <a:lumOff val="5000"/>
              </a:schemeClr>
            </a:solidFill>
          </a:endParaRPr>
        </a:p>
      </dgm:t>
    </dgm:pt>
    <dgm:pt modelId="{76267FC1-F208-4FCB-AE30-A0803DE16CB3}" type="parTrans" cxnId="{B669AAE4-EB95-4098-83C3-CC94F0232E8A}">
      <dgm:prSet/>
      <dgm:spPr/>
      <dgm:t>
        <a:bodyPr/>
        <a:lstStyle/>
        <a:p>
          <a:endParaRPr lang="en-US"/>
        </a:p>
      </dgm:t>
    </dgm:pt>
    <dgm:pt modelId="{899521F4-774E-45FB-B8F4-B116690B995A}" type="sibTrans" cxnId="{B669AAE4-EB95-4098-83C3-CC94F0232E8A}">
      <dgm:prSet/>
      <dgm:spPr>
        <a:solidFill>
          <a:schemeClr val="tx1"/>
        </a:solidFill>
        <a:ln>
          <a:solidFill>
            <a:schemeClr val="tx1">
              <a:lumMod val="75000"/>
              <a:lumOff val="25000"/>
            </a:schemeClr>
          </a:solidFill>
        </a:ln>
      </dgm:spPr>
      <dgm:t>
        <a:bodyPr/>
        <a:lstStyle/>
        <a:p>
          <a:endParaRPr lang="en-US"/>
        </a:p>
      </dgm:t>
    </dgm:pt>
    <dgm:pt modelId="{314C5651-C1BC-44F3-864F-B79B45DC9BA6}">
      <dgm:prSet custT="1"/>
      <dgm:spPr>
        <a:solidFill>
          <a:schemeClr val="bg1">
            <a:lumMod val="75000"/>
          </a:schemeClr>
        </a:solidFill>
      </dgm:spPr>
      <dgm:t>
        <a:bodyPr/>
        <a:lstStyle/>
        <a:p>
          <a:r>
            <a:rPr lang="en-US" sz="1600" b="0" i="0" dirty="0">
              <a:solidFill>
                <a:schemeClr val="tx1">
                  <a:lumMod val="95000"/>
                  <a:lumOff val="5000"/>
                </a:schemeClr>
              </a:solidFill>
            </a:rPr>
            <a:t>For each year that the MTL Program student meets all MTL forgiveness criteria requirements, </a:t>
          </a:r>
          <a:r>
            <a:rPr lang="en-US" sz="1600" b="1" i="0" dirty="0">
              <a:solidFill>
                <a:schemeClr val="tx1">
                  <a:lumMod val="95000"/>
                  <a:lumOff val="5000"/>
                </a:schemeClr>
              </a:solidFill>
            </a:rPr>
            <a:t>25%</a:t>
          </a:r>
          <a:r>
            <a:rPr lang="en-US" sz="1600" b="0" i="0" dirty="0">
              <a:solidFill>
                <a:schemeClr val="tx1">
                  <a:lumMod val="95000"/>
                  <a:lumOff val="5000"/>
                </a:schemeClr>
              </a:solidFill>
            </a:rPr>
            <a:t> of the MTL Program loan is forgiven. If the forgiveness criteria requirements are not met, the MTL Program loan must be repaid at an interest rate of </a:t>
          </a:r>
          <a:r>
            <a:rPr lang="en-US" sz="1600" b="1" i="0" dirty="0">
              <a:solidFill>
                <a:schemeClr val="tx1">
                  <a:lumMod val="95000"/>
                  <a:lumOff val="5000"/>
                </a:schemeClr>
              </a:solidFill>
            </a:rPr>
            <a:t>5%</a:t>
          </a:r>
          <a:r>
            <a:rPr lang="en-US" sz="1600" i="0" dirty="0">
              <a:solidFill>
                <a:schemeClr val="tx1">
                  <a:lumMod val="95000"/>
                  <a:lumOff val="5000"/>
                </a:schemeClr>
              </a:solidFill>
            </a:rPr>
            <a:t>.</a:t>
          </a:r>
          <a:endParaRPr lang="en-US" sz="1600" dirty="0">
            <a:solidFill>
              <a:schemeClr val="tx1">
                <a:lumMod val="95000"/>
                <a:lumOff val="5000"/>
              </a:schemeClr>
            </a:solidFill>
          </a:endParaRPr>
        </a:p>
      </dgm:t>
    </dgm:pt>
    <dgm:pt modelId="{1B060F62-74FA-45A0-95D6-73416EEBD844}" type="parTrans" cxnId="{0BEAC02D-5326-4D7A-9FD1-CF92D5964E82}">
      <dgm:prSet/>
      <dgm:spPr/>
      <dgm:t>
        <a:bodyPr/>
        <a:lstStyle/>
        <a:p>
          <a:endParaRPr lang="en-US"/>
        </a:p>
      </dgm:t>
    </dgm:pt>
    <dgm:pt modelId="{7A31E004-35F4-4521-B7C8-92EA464BC460}" type="sibTrans" cxnId="{0BEAC02D-5326-4D7A-9FD1-CF92D5964E82}">
      <dgm:prSet/>
      <dgm:spPr/>
      <dgm:t>
        <a:bodyPr/>
        <a:lstStyle/>
        <a:p>
          <a:endParaRPr lang="en-US"/>
        </a:p>
      </dgm:t>
    </dgm:pt>
    <dgm:pt modelId="{7AA844E5-7020-4CE9-8D8E-84B179E357E5}" type="pres">
      <dgm:prSet presAssocID="{EC668B81-0B54-400E-B13E-A60B3CDC5055}" presName="Name0" presStyleCnt="0">
        <dgm:presLayoutVars>
          <dgm:dir/>
          <dgm:resizeHandles val="exact"/>
        </dgm:presLayoutVars>
      </dgm:prSet>
      <dgm:spPr/>
    </dgm:pt>
    <dgm:pt modelId="{769E969A-08B1-408C-AC1E-458582308DFB}" type="pres">
      <dgm:prSet presAssocID="{EC668B81-0B54-400E-B13E-A60B3CDC5055}" presName="node1" presStyleLbl="node1" presStyleIdx="0" presStyleCnt="2" custScaleX="100159" custScaleY="119943" custLinFactNeighborX="7589" custLinFactNeighborY="-43919">
        <dgm:presLayoutVars>
          <dgm:bulletEnabled val="1"/>
        </dgm:presLayoutVars>
      </dgm:prSet>
      <dgm:spPr/>
    </dgm:pt>
    <dgm:pt modelId="{406E7CD5-23C6-4E3E-8E26-27CD8B2B92E2}" type="pres">
      <dgm:prSet presAssocID="{EC668B81-0B54-400E-B13E-A60B3CDC5055}" presName="sibTrans" presStyleLbl="bgShp" presStyleIdx="0" presStyleCnt="1"/>
      <dgm:spPr/>
    </dgm:pt>
    <dgm:pt modelId="{F16447C8-ED16-47D7-8CD4-156EC9F00883}" type="pres">
      <dgm:prSet presAssocID="{EC668B81-0B54-400E-B13E-A60B3CDC5055}" presName="node2" presStyleLbl="node1" presStyleIdx="1" presStyleCnt="2" custScaleY="138157" custLinFactNeighborX="6401" custLinFactNeighborY="-29673">
        <dgm:presLayoutVars>
          <dgm:bulletEnabled val="1"/>
        </dgm:presLayoutVars>
      </dgm:prSet>
      <dgm:spPr/>
    </dgm:pt>
    <dgm:pt modelId="{1F4CD063-8322-4E2E-982F-CC9F723E45BF}" type="pres">
      <dgm:prSet presAssocID="{EC668B81-0B54-400E-B13E-A60B3CDC5055}" presName="sp1" presStyleCnt="0"/>
      <dgm:spPr/>
    </dgm:pt>
    <dgm:pt modelId="{4B686254-7FB7-4991-BD57-E34BEEC02435}" type="pres">
      <dgm:prSet presAssocID="{EC668B81-0B54-400E-B13E-A60B3CDC5055}" presName="sp2" presStyleCnt="0"/>
      <dgm:spPr/>
    </dgm:pt>
  </dgm:ptLst>
  <dgm:cxnLst>
    <dgm:cxn modelId="{0BEAC02D-5326-4D7A-9FD1-CF92D5964E82}" srcId="{EC668B81-0B54-400E-B13E-A60B3CDC5055}" destId="{314C5651-C1BC-44F3-864F-B79B45DC9BA6}" srcOrd="1" destOrd="0" parTransId="{1B060F62-74FA-45A0-95D6-73416EEBD844}" sibTransId="{7A31E004-35F4-4521-B7C8-92EA464BC460}"/>
    <dgm:cxn modelId="{3348275B-C57B-4DB0-9F49-CC370E9A3F9C}" type="presOf" srcId="{CE5991FF-9C8C-4CBC-85F3-8EA3BAABC51F}" destId="{769E969A-08B1-408C-AC1E-458582308DFB}" srcOrd="0" destOrd="0" presId="urn:microsoft.com/office/officeart/2005/8/layout/cycle3"/>
    <dgm:cxn modelId="{0581815A-7B61-4633-8CC2-211BFF1167C7}" type="presOf" srcId="{EC668B81-0B54-400E-B13E-A60B3CDC5055}" destId="{7AA844E5-7020-4CE9-8D8E-84B179E357E5}" srcOrd="0" destOrd="0" presId="urn:microsoft.com/office/officeart/2005/8/layout/cycle3"/>
    <dgm:cxn modelId="{66BBAEB4-81EF-410D-984F-C2242C324051}" type="presOf" srcId="{899521F4-774E-45FB-B8F4-B116690B995A}" destId="{406E7CD5-23C6-4E3E-8E26-27CD8B2B92E2}" srcOrd="0" destOrd="0" presId="urn:microsoft.com/office/officeart/2005/8/layout/cycle3"/>
    <dgm:cxn modelId="{1FFF67D4-F6BF-4EDD-957B-C6BD5932513A}" type="presOf" srcId="{314C5651-C1BC-44F3-864F-B79B45DC9BA6}" destId="{F16447C8-ED16-47D7-8CD4-156EC9F00883}" srcOrd="0" destOrd="0" presId="urn:microsoft.com/office/officeart/2005/8/layout/cycle3"/>
    <dgm:cxn modelId="{B669AAE4-EB95-4098-83C3-CC94F0232E8A}" srcId="{EC668B81-0B54-400E-B13E-A60B3CDC5055}" destId="{CE5991FF-9C8C-4CBC-85F3-8EA3BAABC51F}" srcOrd="0" destOrd="0" parTransId="{76267FC1-F208-4FCB-AE30-A0803DE16CB3}" sibTransId="{899521F4-774E-45FB-B8F4-B116690B995A}"/>
    <dgm:cxn modelId="{DB0CA824-7089-45F5-8C32-F17E6015EFC3}" type="presParOf" srcId="{7AA844E5-7020-4CE9-8D8E-84B179E357E5}" destId="{769E969A-08B1-408C-AC1E-458582308DFB}" srcOrd="0" destOrd="0" presId="urn:microsoft.com/office/officeart/2005/8/layout/cycle3"/>
    <dgm:cxn modelId="{4443FB88-D79C-4BB1-A15D-807D63FABA35}" type="presParOf" srcId="{7AA844E5-7020-4CE9-8D8E-84B179E357E5}" destId="{406E7CD5-23C6-4E3E-8E26-27CD8B2B92E2}" srcOrd="1" destOrd="0" presId="urn:microsoft.com/office/officeart/2005/8/layout/cycle3"/>
    <dgm:cxn modelId="{B2DC74AE-B250-42F2-B6DE-86F0DD25AFCE}" type="presParOf" srcId="{7AA844E5-7020-4CE9-8D8E-84B179E357E5}" destId="{F16447C8-ED16-47D7-8CD4-156EC9F00883}" srcOrd="2" destOrd="0" presId="urn:microsoft.com/office/officeart/2005/8/layout/cycle3"/>
    <dgm:cxn modelId="{E1F268C3-6349-4758-B8FD-CEE9FAA56427}" type="presParOf" srcId="{7AA844E5-7020-4CE9-8D8E-84B179E357E5}" destId="{1F4CD063-8322-4E2E-982F-CC9F723E45BF}" srcOrd="3" destOrd="0" presId="urn:microsoft.com/office/officeart/2005/8/layout/cycle3"/>
    <dgm:cxn modelId="{1C4C44EB-D4D9-42F3-B04F-9703DF99EA34}" type="presParOf" srcId="{7AA844E5-7020-4CE9-8D8E-84B179E357E5}" destId="{4B686254-7FB7-4991-BD57-E34BEEC02435}"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EE0D31-E77B-4DFD-8631-9CD1108D71B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71BA9F8-3F88-4BA0-BAFB-1DD78475717A}">
      <dgm:prSet/>
      <dgm:spPr>
        <a:solidFill>
          <a:schemeClr val="tx2">
            <a:lumMod val="20000"/>
            <a:lumOff val="80000"/>
          </a:schemeClr>
        </a:solidFill>
      </dgm:spPr>
      <dgm:t>
        <a:bodyPr/>
        <a:lstStyle/>
        <a:p>
          <a:r>
            <a:rPr lang="en-US" b="1" dirty="0">
              <a:solidFill>
                <a:schemeClr val="tx1">
                  <a:lumMod val="95000"/>
                  <a:lumOff val="5000"/>
                </a:schemeClr>
              </a:solidFill>
            </a:rPr>
            <a:t>A student who enters and remains in this state principally to obtain an education is presumed to continue to reside outside this state and such presumption continues in effect until rebutted by clear and convincing evidence of bona fide residence. </a:t>
          </a:r>
        </a:p>
      </dgm:t>
    </dgm:pt>
    <dgm:pt modelId="{571B1E78-9E95-4234-B82A-9D81A1006C49}" type="parTrans" cxnId="{2CF6E8AD-063F-41B3-97DF-55F39EDEF086}">
      <dgm:prSet/>
      <dgm:spPr/>
      <dgm:t>
        <a:bodyPr/>
        <a:lstStyle/>
        <a:p>
          <a:endParaRPr lang="en-US"/>
        </a:p>
      </dgm:t>
    </dgm:pt>
    <dgm:pt modelId="{CEBC2697-2414-485F-9CAF-6B424674F3E1}" type="sibTrans" cxnId="{2CF6E8AD-063F-41B3-97DF-55F39EDEF086}">
      <dgm:prSet/>
      <dgm:spPr>
        <a:solidFill>
          <a:schemeClr val="tx2">
            <a:lumMod val="50000"/>
          </a:schemeClr>
        </a:solidFill>
      </dgm:spPr>
      <dgm:t>
        <a:bodyPr/>
        <a:lstStyle/>
        <a:p>
          <a:endParaRPr lang="en-US" dirty="0"/>
        </a:p>
      </dgm:t>
    </dgm:pt>
    <dgm:pt modelId="{AA043020-E550-4EFD-8978-6107FA124508}">
      <dgm:prSet/>
      <dgm:spPr>
        <a:solidFill>
          <a:schemeClr val="tx2">
            <a:lumMod val="20000"/>
            <a:lumOff val="80000"/>
          </a:schemeClr>
        </a:solidFill>
      </dgm:spPr>
      <dgm:t>
        <a:bodyPr/>
        <a:lstStyle/>
        <a:p>
          <a:r>
            <a:rPr lang="en-US" b="1" dirty="0">
              <a:solidFill>
                <a:schemeClr val="tx1">
                  <a:lumMod val="95000"/>
                  <a:lumOff val="5000"/>
                </a:schemeClr>
              </a:solidFill>
            </a:rPr>
            <a:t>In determining bona fide residence at the time of the beginning of any semester or session and for the preceding 12 months the intent of the person to establish and maintain a permanent home in Wisconsin is determinative.</a:t>
          </a:r>
          <a:br>
            <a:rPr lang="en-US" b="1" dirty="0"/>
          </a:br>
          <a:endParaRPr lang="en-US" dirty="0"/>
        </a:p>
      </dgm:t>
    </dgm:pt>
    <dgm:pt modelId="{36F7AF7F-27E5-4260-884F-996F7A01A391}" type="parTrans" cxnId="{AD5E34AD-CA44-418F-9E4C-EDD4E1AB2D7A}">
      <dgm:prSet/>
      <dgm:spPr/>
      <dgm:t>
        <a:bodyPr/>
        <a:lstStyle/>
        <a:p>
          <a:endParaRPr lang="en-US"/>
        </a:p>
      </dgm:t>
    </dgm:pt>
    <dgm:pt modelId="{9171E848-C762-4F59-A879-83F084836FBE}" type="sibTrans" cxnId="{AD5E34AD-CA44-418F-9E4C-EDD4E1AB2D7A}">
      <dgm:prSet/>
      <dgm:spPr>
        <a:solidFill>
          <a:schemeClr val="tx2">
            <a:lumMod val="50000"/>
          </a:schemeClr>
        </a:solidFill>
      </dgm:spPr>
      <dgm:t>
        <a:bodyPr/>
        <a:lstStyle/>
        <a:p>
          <a:endParaRPr lang="en-US" dirty="0"/>
        </a:p>
      </dgm:t>
    </dgm:pt>
    <dgm:pt modelId="{D77842C9-3E52-4D10-B265-7AFFB078EA78}">
      <dgm:prSet/>
      <dgm:spPr>
        <a:solidFill>
          <a:schemeClr val="tx2">
            <a:lumMod val="20000"/>
            <a:lumOff val="80000"/>
          </a:schemeClr>
        </a:solidFill>
      </dgm:spPr>
      <dgm:t>
        <a:bodyPr/>
        <a:lstStyle/>
        <a:p>
          <a:r>
            <a:rPr lang="en-US" b="1" dirty="0">
              <a:solidFill>
                <a:schemeClr val="tx1">
                  <a:lumMod val="95000"/>
                  <a:lumOff val="5000"/>
                </a:schemeClr>
              </a:solidFill>
            </a:rPr>
            <a:t>Physical presence in WI for at least 12 months preceding the beginning of the semester or session for which the student registers, and, if the student is not a U.S. citizen, possession of a visa that permits indefinite residence in the U.S.</a:t>
          </a:r>
          <a:br>
            <a:rPr lang="en-US" dirty="0"/>
          </a:br>
          <a:endParaRPr lang="en-US" dirty="0"/>
        </a:p>
      </dgm:t>
    </dgm:pt>
    <dgm:pt modelId="{0ECB1398-0B31-4388-87F4-14802DCF5A3F}" type="parTrans" cxnId="{9B4B3157-B8A3-4BE3-B490-71163D776E87}">
      <dgm:prSet/>
      <dgm:spPr/>
      <dgm:t>
        <a:bodyPr/>
        <a:lstStyle/>
        <a:p>
          <a:endParaRPr lang="en-US"/>
        </a:p>
      </dgm:t>
    </dgm:pt>
    <dgm:pt modelId="{DE0407F9-F7CC-4642-AFA4-26500BFDA18E}" type="sibTrans" cxnId="{9B4B3157-B8A3-4BE3-B490-71163D776E87}">
      <dgm:prSet/>
      <dgm:spPr/>
      <dgm:t>
        <a:bodyPr/>
        <a:lstStyle/>
        <a:p>
          <a:endParaRPr lang="en-US"/>
        </a:p>
      </dgm:t>
    </dgm:pt>
    <dgm:pt modelId="{47CE0B9D-A82C-4BA6-8EA6-7B1B1FBFF805}" type="pres">
      <dgm:prSet presAssocID="{BAEE0D31-E77B-4DFD-8631-9CD1108D71B4}" presName="Name0" presStyleCnt="0">
        <dgm:presLayoutVars>
          <dgm:dir/>
          <dgm:resizeHandles val="exact"/>
        </dgm:presLayoutVars>
      </dgm:prSet>
      <dgm:spPr/>
    </dgm:pt>
    <dgm:pt modelId="{66DDBBE5-8576-4AC8-B144-C3B16EF170AC}" type="pres">
      <dgm:prSet presAssocID="{871BA9F8-3F88-4BA0-BAFB-1DD78475717A}" presName="node" presStyleLbl="node1" presStyleIdx="0" presStyleCnt="3">
        <dgm:presLayoutVars>
          <dgm:bulletEnabled val="1"/>
        </dgm:presLayoutVars>
      </dgm:prSet>
      <dgm:spPr/>
    </dgm:pt>
    <dgm:pt modelId="{1ECA853C-817B-4624-A1F9-DEE37194AB01}" type="pres">
      <dgm:prSet presAssocID="{CEBC2697-2414-485F-9CAF-6B424674F3E1}" presName="sibTrans" presStyleLbl="sibTrans2D1" presStyleIdx="0" presStyleCnt="2"/>
      <dgm:spPr/>
    </dgm:pt>
    <dgm:pt modelId="{C2ADD565-1D9D-46A1-9F93-5D12C2988C7C}" type="pres">
      <dgm:prSet presAssocID="{CEBC2697-2414-485F-9CAF-6B424674F3E1}" presName="connectorText" presStyleLbl="sibTrans2D1" presStyleIdx="0" presStyleCnt="2"/>
      <dgm:spPr/>
    </dgm:pt>
    <dgm:pt modelId="{A293F5CB-1B9E-4996-976E-FD710DEE50D0}" type="pres">
      <dgm:prSet presAssocID="{AA043020-E550-4EFD-8978-6107FA124508}" presName="node" presStyleLbl="node1" presStyleIdx="1" presStyleCnt="3">
        <dgm:presLayoutVars>
          <dgm:bulletEnabled val="1"/>
        </dgm:presLayoutVars>
      </dgm:prSet>
      <dgm:spPr/>
    </dgm:pt>
    <dgm:pt modelId="{9D87F554-4C2B-4FF5-B7FC-FB891AA96DDA}" type="pres">
      <dgm:prSet presAssocID="{9171E848-C762-4F59-A879-83F084836FBE}" presName="sibTrans" presStyleLbl="sibTrans2D1" presStyleIdx="1" presStyleCnt="2"/>
      <dgm:spPr/>
    </dgm:pt>
    <dgm:pt modelId="{573B8CF4-785A-4C30-976B-73CD93AD9037}" type="pres">
      <dgm:prSet presAssocID="{9171E848-C762-4F59-A879-83F084836FBE}" presName="connectorText" presStyleLbl="sibTrans2D1" presStyleIdx="1" presStyleCnt="2"/>
      <dgm:spPr/>
    </dgm:pt>
    <dgm:pt modelId="{47887257-8A5C-4CF0-9D5B-695A327FB9CF}" type="pres">
      <dgm:prSet presAssocID="{D77842C9-3E52-4D10-B265-7AFFB078EA78}" presName="node" presStyleLbl="node1" presStyleIdx="2" presStyleCnt="3">
        <dgm:presLayoutVars>
          <dgm:bulletEnabled val="1"/>
        </dgm:presLayoutVars>
      </dgm:prSet>
      <dgm:spPr/>
    </dgm:pt>
  </dgm:ptLst>
  <dgm:cxnLst>
    <dgm:cxn modelId="{29B76F17-C795-4AFA-8F78-16ACC8A4DD5C}" type="presOf" srcId="{AA043020-E550-4EFD-8978-6107FA124508}" destId="{A293F5CB-1B9E-4996-976E-FD710DEE50D0}" srcOrd="0" destOrd="0" presId="urn:microsoft.com/office/officeart/2005/8/layout/process1"/>
    <dgm:cxn modelId="{3A182A40-D6DA-492D-89D4-9E4145E98200}" type="presOf" srcId="{D77842C9-3E52-4D10-B265-7AFFB078EA78}" destId="{47887257-8A5C-4CF0-9D5B-695A327FB9CF}" srcOrd="0" destOrd="0" presId="urn:microsoft.com/office/officeart/2005/8/layout/process1"/>
    <dgm:cxn modelId="{FBB0E148-1091-4706-9A33-A17951E6482B}" type="presOf" srcId="{9171E848-C762-4F59-A879-83F084836FBE}" destId="{573B8CF4-785A-4C30-976B-73CD93AD9037}" srcOrd="1" destOrd="0" presId="urn:microsoft.com/office/officeart/2005/8/layout/process1"/>
    <dgm:cxn modelId="{9B4B3157-B8A3-4BE3-B490-71163D776E87}" srcId="{BAEE0D31-E77B-4DFD-8631-9CD1108D71B4}" destId="{D77842C9-3E52-4D10-B265-7AFFB078EA78}" srcOrd="2" destOrd="0" parTransId="{0ECB1398-0B31-4388-87F4-14802DCF5A3F}" sibTransId="{DE0407F9-F7CC-4642-AFA4-26500BFDA18E}"/>
    <dgm:cxn modelId="{5FEAF394-1977-4F31-97B6-988AB4A1939C}" type="presOf" srcId="{BAEE0D31-E77B-4DFD-8631-9CD1108D71B4}" destId="{47CE0B9D-A82C-4BA6-8EA6-7B1B1FBFF805}" srcOrd="0" destOrd="0" presId="urn:microsoft.com/office/officeart/2005/8/layout/process1"/>
    <dgm:cxn modelId="{EEA6AC9C-25D7-46E9-8380-BDB052D5AC8B}" type="presOf" srcId="{9171E848-C762-4F59-A879-83F084836FBE}" destId="{9D87F554-4C2B-4FF5-B7FC-FB891AA96DDA}" srcOrd="0" destOrd="0" presId="urn:microsoft.com/office/officeart/2005/8/layout/process1"/>
    <dgm:cxn modelId="{AD5E34AD-CA44-418F-9E4C-EDD4E1AB2D7A}" srcId="{BAEE0D31-E77B-4DFD-8631-9CD1108D71B4}" destId="{AA043020-E550-4EFD-8978-6107FA124508}" srcOrd="1" destOrd="0" parTransId="{36F7AF7F-27E5-4260-884F-996F7A01A391}" sibTransId="{9171E848-C762-4F59-A879-83F084836FBE}"/>
    <dgm:cxn modelId="{2CF6E8AD-063F-41B3-97DF-55F39EDEF086}" srcId="{BAEE0D31-E77B-4DFD-8631-9CD1108D71B4}" destId="{871BA9F8-3F88-4BA0-BAFB-1DD78475717A}" srcOrd="0" destOrd="0" parTransId="{571B1E78-9E95-4234-B82A-9D81A1006C49}" sibTransId="{CEBC2697-2414-485F-9CAF-6B424674F3E1}"/>
    <dgm:cxn modelId="{403859CD-C547-48F9-95A1-1413156DAF2D}" type="presOf" srcId="{CEBC2697-2414-485F-9CAF-6B424674F3E1}" destId="{C2ADD565-1D9D-46A1-9F93-5D12C2988C7C}" srcOrd="1" destOrd="0" presId="urn:microsoft.com/office/officeart/2005/8/layout/process1"/>
    <dgm:cxn modelId="{8BE1A9D7-5F24-4F6F-AB99-7FBCBF366D36}" type="presOf" srcId="{871BA9F8-3F88-4BA0-BAFB-1DD78475717A}" destId="{66DDBBE5-8576-4AC8-B144-C3B16EF170AC}" srcOrd="0" destOrd="0" presId="urn:microsoft.com/office/officeart/2005/8/layout/process1"/>
    <dgm:cxn modelId="{F5D46FFD-2944-4FD6-82D9-E62C4E5A717F}" type="presOf" srcId="{CEBC2697-2414-485F-9CAF-6B424674F3E1}" destId="{1ECA853C-817B-4624-A1F9-DEE37194AB01}" srcOrd="0" destOrd="0" presId="urn:microsoft.com/office/officeart/2005/8/layout/process1"/>
    <dgm:cxn modelId="{FE8927D7-7887-4405-A5FA-13FC18086A11}" type="presParOf" srcId="{47CE0B9D-A82C-4BA6-8EA6-7B1B1FBFF805}" destId="{66DDBBE5-8576-4AC8-B144-C3B16EF170AC}" srcOrd="0" destOrd="0" presId="urn:microsoft.com/office/officeart/2005/8/layout/process1"/>
    <dgm:cxn modelId="{BBCDF6BF-55B7-4DA4-AB97-39376070D0EB}" type="presParOf" srcId="{47CE0B9D-A82C-4BA6-8EA6-7B1B1FBFF805}" destId="{1ECA853C-817B-4624-A1F9-DEE37194AB01}" srcOrd="1" destOrd="0" presId="urn:microsoft.com/office/officeart/2005/8/layout/process1"/>
    <dgm:cxn modelId="{99C1B6C8-2308-4B76-9ED2-95A0F69CA48F}" type="presParOf" srcId="{1ECA853C-817B-4624-A1F9-DEE37194AB01}" destId="{C2ADD565-1D9D-46A1-9F93-5D12C2988C7C}" srcOrd="0" destOrd="0" presId="urn:microsoft.com/office/officeart/2005/8/layout/process1"/>
    <dgm:cxn modelId="{8F4826DA-5935-43CB-B93A-7767B208145A}" type="presParOf" srcId="{47CE0B9D-A82C-4BA6-8EA6-7B1B1FBFF805}" destId="{A293F5CB-1B9E-4996-976E-FD710DEE50D0}" srcOrd="2" destOrd="0" presId="urn:microsoft.com/office/officeart/2005/8/layout/process1"/>
    <dgm:cxn modelId="{DAB92A17-A1FA-42C6-A818-B353C9AA3733}" type="presParOf" srcId="{47CE0B9D-A82C-4BA6-8EA6-7B1B1FBFF805}" destId="{9D87F554-4C2B-4FF5-B7FC-FB891AA96DDA}" srcOrd="3" destOrd="0" presId="urn:microsoft.com/office/officeart/2005/8/layout/process1"/>
    <dgm:cxn modelId="{08E47C86-5474-49AE-9B0D-A93617399B99}" type="presParOf" srcId="{9D87F554-4C2B-4FF5-B7FC-FB891AA96DDA}" destId="{573B8CF4-785A-4C30-976B-73CD93AD9037}" srcOrd="0" destOrd="0" presId="urn:microsoft.com/office/officeart/2005/8/layout/process1"/>
    <dgm:cxn modelId="{36A6C3BC-FAEC-4B14-B33E-FEFE770F82C3}" type="presParOf" srcId="{47CE0B9D-A82C-4BA6-8EA6-7B1B1FBFF805}" destId="{47887257-8A5C-4CF0-9D5B-695A327FB9C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E7C53D-8264-4147-B998-030025F587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C4D58B-6F24-455D-9330-0CCFAF08E74B}">
      <dgm:prSet/>
      <dgm:spPr>
        <a:solidFill>
          <a:schemeClr val="tx2">
            <a:lumMod val="20000"/>
            <a:lumOff val="80000"/>
          </a:schemeClr>
        </a:solidFill>
      </dgm:spPr>
      <dgm:t>
        <a:bodyPr/>
        <a:lstStyle/>
        <a:p>
          <a:r>
            <a:rPr lang="en-US" b="1" dirty="0">
              <a:solidFill>
                <a:schemeClr val="tx1">
                  <a:lumMod val="95000"/>
                  <a:lumOff val="5000"/>
                </a:schemeClr>
              </a:solidFill>
            </a:rPr>
            <a:t>If a student has already received an award in a prior academic year, and is otherwise eligible, except for the residency block, HEAB may, upon request, remove the residency block on a student’s account to allow the student to continue to receive a WG award in the current academic year.</a:t>
          </a:r>
        </a:p>
      </dgm:t>
    </dgm:pt>
    <dgm:pt modelId="{4B8AF2C2-00EE-48A2-9E7F-7DAED9568CA1}" type="parTrans" cxnId="{04A1F3D9-90FF-416E-A59E-01A92167BAD9}">
      <dgm:prSet/>
      <dgm:spPr/>
      <dgm:t>
        <a:bodyPr/>
        <a:lstStyle/>
        <a:p>
          <a:endParaRPr lang="en-US"/>
        </a:p>
      </dgm:t>
    </dgm:pt>
    <dgm:pt modelId="{B4CB09F9-AF8D-4539-A727-A8EB074BC3E6}" type="sibTrans" cxnId="{04A1F3D9-90FF-416E-A59E-01A92167BAD9}">
      <dgm:prSet/>
      <dgm:spPr/>
      <dgm:t>
        <a:bodyPr/>
        <a:lstStyle/>
        <a:p>
          <a:endParaRPr lang="en-US"/>
        </a:p>
      </dgm:t>
    </dgm:pt>
    <dgm:pt modelId="{C2874AC6-4388-429A-8B8B-84A3A14ED2C1}">
      <dgm:prSet/>
      <dgm:spPr>
        <a:solidFill>
          <a:schemeClr val="tx2">
            <a:lumMod val="20000"/>
            <a:lumOff val="80000"/>
          </a:schemeClr>
        </a:solidFill>
      </dgm:spPr>
      <dgm:t>
        <a:bodyPr/>
        <a:lstStyle/>
        <a:p>
          <a:r>
            <a:rPr lang="en-US" b="1" i="0" dirty="0">
              <a:solidFill>
                <a:schemeClr val="tx1">
                  <a:lumMod val="95000"/>
                  <a:lumOff val="5000"/>
                </a:schemeClr>
              </a:solidFill>
            </a:rPr>
            <a:t>Any student who is a graduate of a Wisconsin high school and whose parents are bona fide residents of this state for 12 months next preceding the beginning of any semester or session for which the student registers at an institution or whose last surviving parent was a bona fide resident of this state for the 12 months preceding death.</a:t>
          </a:r>
          <a:endParaRPr lang="en-US" b="1" dirty="0">
            <a:solidFill>
              <a:schemeClr val="tx1">
                <a:lumMod val="95000"/>
                <a:lumOff val="5000"/>
              </a:schemeClr>
            </a:solidFill>
          </a:endParaRPr>
        </a:p>
      </dgm:t>
    </dgm:pt>
    <dgm:pt modelId="{500C1224-E8DE-447B-B8FF-E01A7A43202E}" type="parTrans" cxnId="{4FC20C51-12E2-4B53-BBE7-2F48028E5EFE}">
      <dgm:prSet/>
      <dgm:spPr/>
      <dgm:t>
        <a:bodyPr/>
        <a:lstStyle/>
        <a:p>
          <a:endParaRPr lang="en-US"/>
        </a:p>
      </dgm:t>
    </dgm:pt>
    <dgm:pt modelId="{C981B35F-BC28-4ED9-9342-824BECDF327D}" type="sibTrans" cxnId="{4FC20C51-12E2-4B53-BBE7-2F48028E5EFE}">
      <dgm:prSet/>
      <dgm:spPr/>
      <dgm:t>
        <a:bodyPr/>
        <a:lstStyle/>
        <a:p>
          <a:endParaRPr lang="en-US"/>
        </a:p>
      </dgm:t>
    </dgm:pt>
    <dgm:pt modelId="{C6B368BD-1F18-4D5B-8782-EAC848294C98}">
      <dgm:prSet/>
      <dgm:spPr>
        <a:solidFill>
          <a:schemeClr val="tx2">
            <a:lumMod val="20000"/>
            <a:lumOff val="80000"/>
          </a:schemeClr>
        </a:solidFill>
      </dgm:spPr>
      <dgm:t>
        <a:bodyPr/>
        <a:lstStyle/>
        <a:p>
          <a:r>
            <a:rPr lang="en-US" b="1" i="0" dirty="0">
              <a:solidFill>
                <a:schemeClr val="tx1">
                  <a:lumMod val="95000"/>
                  <a:lumOff val="5000"/>
                </a:schemeClr>
              </a:solidFill>
            </a:rPr>
            <a:t>Any person continuously employed full time in this state, who was relocated to this state by his or her current employer or who moved to this state for employment purposes and accepted his or her current employment before applying for admission to an institution and before moving, and the spouse and dependents of any such person, are entitled to the exemption under par. (a) if the student demonstrates an intent to establish and maintain a permanent home in Wisconsin according to the criteria under par. (e).</a:t>
          </a:r>
          <a:endParaRPr lang="en-US" b="1" dirty="0">
            <a:solidFill>
              <a:schemeClr val="tx1">
                <a:lumMod val="95000"/>
                <a:lumOff val="5000"/>
              </a:schemeClr>
            </a:solidFill>
          </a:endParaRPr>
        </a:p>
      </dgm:t>
    </dgm:pt>
    <dgm:pt modelId="{6116C8A3-609E-4491-9705-5A6C348F13B8}" type="parTrans" cxnId="{D064C503-CE57-46DD-BDF7-774EAF33D316}">
      <dgm:prSet/>
      <dgm:spPr/>
      <dgm:t>
        <a:bodyPr/>
        <a:lstStyle/>
        <a:p>
          <a:endParaRPr lang="en-US"/>
        </a:p>
      </dgm:t>
    </dgm:pt>
    <dgm:pt modelId="{726DE66F-3596-46B3-A309-00FE6BCAFA3C}" type="sibTrans" cxnId="{D064C503-CE57-46DD-BDF7-774EAF33D316}">
      <dgm:prSet/>
      <dgm:spPr/>
      <dgm:t>
        <a:bodyPr/>
        <a:lstStyle/>
        <a:p>
          <a:endParaRPr lang="en-US"/>
        </a:p>
      </dgm:t>
    </dgm:pt>
    <dgm:pt modelId="{E58330A5-9E3E-4288-BE72-D055E91F662B}" type="pres">
      <dgm:prSet presAssocID="{16E7C53D-8264-4147-B998-030025F587BE}" presName="linear" presStyleCnt="0">
        <dgm:presLayoutVars>
          <dgm:animLvl val="lvl"/>
          <dgm:resizeHandles val="exact"/>
        </dgm:presLayoutVars>
      </dgm:prSet>
      <dgm:spPr/>
    </dgm:pt>
    <dgm:pt modelId="{32277D75-A9B0-4EC6-A47F-C92531CCE09D}" type="pres">
      <dgm:prSet presAssocID="{55C4D58B-6F24-455D-9330-0CCFAF08E74B}" presName="parentText" presStyleLbl="node1" presStyleIdx="0" presStyleCnt="3">
        <dgm:presLayoutVars>
          <dgm:chMax val="0"/>
          <dgm:bulletEnabled val="1"/>
        </dgm:presLayoutVars>
      </dgm:prSet>
      <dgm:spPr/>
    </dgm:pt>
    <dgm:pt modelId="{D5ADEC8B-968C-4904-B022-4DDFD1CEC95C}" type="pres">
      <dgm:prSet presAssocID="{B4CB09F9-AF8D-4539-A727-A8EB074BC3E6}" presName="spacer" presStyleCnt="0"/>
      <dgm:spPr/>
    </dgm:pt>
    <dgm:pt modelId="{3F392F43-C1BD-4D95-A9DB-1F842C6D1460}" type="pres">
      <dgm:prSet presAssocID="{C2874AC6-4388-429A-8B8B-84A3A14ED2C1}" presName="parentText" presStyleLbl="node1" presStyleIdx="1" presStyleCnt="3">
        <dgm:presLayoutVars>
          <dgm:chMax val="0"/>
          <dgm:bulletEnabled val="1"/>
        </dgm:presLayoutVars>
      </dgm:prSet>
      <dgm:spPr/>
    </dgm:pt>
    <dgm:pt modelId="{BF50E467-91FD-48D9-A331-2103A05A53FF}" type="pres">
      <dgm:prSet presAssocID="{C981B35F-BC28-4ED9-9342-824BECDF327D}" presName="spacer" presStyleCnt="0"/>
      <dgm:spPr/>
    </dgm:pt>
    <dgm:pt modelId="{849C14BD-4A1F-43FD-AC20-FE3B91420572}" type="pres">
      <dgm:prSet presAssocID="{C6B368BD-1F18-4D5B-8782-EAC848294C98}" presName="parentText" presStyleLbl="node1" presStyleIdx="2" presStyleCnt="3">
        <dgm:presLayoutVars>
          <dgm:chMax val="0"/>
          <dgm:bulletEnabled val="1"/>
        </dgm:presLayoutVars>
      </dgm:prSet>
      <dgm:spPr/>
    </dgm:pt>
  </dgm:ptLst>
  <dgm:cxnLst>
    <dgm:cxn modelId="{D064C503-CE57-46DD-BDF7-774EAF33D316}" srcId="{16E7C53D-8264-4147-B998-030025F587BE}" destId="{C6B368BD-1F18-4D5B-8782-EAC848294C98}" srcOrd="2" destOrd="0" parTransId="{6116C8A3-609E-4491-9705-5A6C348F13B8}" sibTransId="{726DE66F-3596-46B3-A309-00FE6BCAFA3C}"/>
    <dgm:cxn modelId="{4AAD5166-9765-424A-94FB-7EF0313C16EB}" type="presOf" srcId="{C2874AC6-4388-429A-8B8B-84A3A14ED2C1}" destId="{3F392F43-C1BD-4D95-A9DB-1F842C6D1460}" srcOrd="0" destOrd="0" presId="urn:microsoft.com/office/officeart/2005/8/layout/vList2"/>
    <dgm:cxn modelId="{4FC20C51-12E2-4B53-BBE7-2F48028E5EFE}" srcId="{16E7C53D-8264-4147-B998-030025F587BE}" destId="{C2874AC6-4388-429A-8B8B-84A3A14ED2C1}" srcOrd="1" destOrd="0" parTransId="{500C1224-E8DE-447B-B8FF-E01A7A43202E}" sibTransId="{C981B35F-BC28-4ED9-9342-824BECDF327D}"/>
    <dgm:cxn modelId="{04A1F3D9-90FF-416E-A59E-01A92167BAD9}" srcId="{16E7C53D-8264-4147-B998-030025F587BE}" destId="{55C4D58B-6F24-455D-9330-0CCFAF08E74B}" srcOrd="0" destOrd="0" parTransId="{4B8AF2C2-00EE-48A2-9E7F-7DAED9568CA1}" sibTransId="{B4CB09F9-AF8D-4539-A727-A8EB074BC3E6}"/>
    <dgm:cxn modelId="{6F8DC3DC-2AA7-4D7F-A0D4-6B4D4265AA3F}" type="presOf" srcId="{C6B368BD-1F18-4D5B-8782-EAC848294C98}" destId="{849C14BD-4A1F-43FD-AC20-FE3B91420572}" srcOrd="0" destOrd="0" presId="urn:microsoft.com/office/officeart/2005/8/layout/vList2"/>
    <dgm:cxn modelId="{B3E6B1F4-87F1-4BB8-AA2E-B9D910DDE2AC}" type="presOf" srcId="{16E7C53D-8264-4147-B998-030025F587BE}" destId="{E58330A5-9E3E-4288-BE72-D055E91F662B}" srcOrd="0" destOrd="0" presId="urn:microsoft.com/office/officeart/2005/8/layout/vList2"/>
    <dgm:cxn modelId="{68806FFF-21B3-4C36-95ED-3E3AC509DA82}" type="presOf" srcId="{55C4D58B-6F24-455D-9330-0CCFAF08E74B}" destId="{32277D75-A9B0-4EC6-A47F-C92531CCE09D}" srcOrd="0" destOrd="0" presId="urn:microsoft.com/office/officeart/2005/8/layout/vList2"/>
    <dgm:cxn modelId="{0D99CD29-AD73-414F-930A-59BD82637DCA}" type="presParOf" srcId="{E58330A5-9E3E-4288-BE72-D055E91F662B}" destId="{32277D75-A9B0-4EC6-A47F-C92531CCE09D}" srcOrd="0" destOrd="0" presId="urn:microsoft.com/office/officeart/2005/8/layout/vList2"/>
    <dgm:cxn modelId="{1A43153C-7C40-49A2-8EDA-2034C40D2AB1}" type="presParOf" srcId="{E58330A5-9E3E-4288-BE72-D055E91F662B}" destId="{D5ADEC8B-968C-4904-B022-4DDFD1CEC95C}" srcOrd="1" destOrd="0" presId="urn:microsoft.com/office/officeart/2005/8/layout/vList2"/>
    <dgm:cxn modelId="{6B143D3F-4F4D-49F9-90AF-6FEFBEB9A9C5}" type="presParOf" srcId="{E58330A5-9E3E-4288-BE72-D055E91F662B}" destId="{3F392F43-C1BD-4D95-A9DB-1F842C6D1460}" srcOrd="2" destOrd="0" presId="urn:microsoft.com/office/officeart/2005/8/layout/vList2"/>
    <dgm:cxn modelId="{7425BDE5-3A0D-4BDD-A28E-98F8DFEAA0DA}" type="presParOf" srcId="{E58330A5-9E3E-4288-BE72-D055E91F662B}" destId="{BF50E467-91FD-48D9-A331-2103A05A53FF}" srcOrd="3" destOrd="0" presId="urn:microsoft.com/office/officeart/2005/8/layout/vList2"/>
    <dgm:cxn modelId="{41590509-3FBE-4A29-B9F1-8400744BA2DF}" type="presParOf" srcId="{E58330A5-9E3E-4288-BE72-D055E91F662B}" destId="{849C14BD-4A1F-43FD-AC20-FE3B9142057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23DEBF-F465-4273-81C5-6E571C6F2F9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631306D4-FF11-478D-A432-BA870FA2CB63}">
      <dgm:prSet/>
      <dgm:spPr>
        <a:solidFill>
          <a:schemeClr val="bg2"/>
        </a:solidFill>
        <a:ln>
          <a:solidFill>
            <a:schemeClr val="tx1">
              <a:lumMod val="75000"/>
              <a:lumOff val="25000"/>
            </a:schemeClr>
          </a:solidFill>
        </a:ln>
      </dgm:spPr>
      <dgm:t>
        <a:bodyPr/>
        <a:lstStyle/>
        <a:p>
          <a:r>
            <a:rPr lang="en-US" b="1" dirty="0">
              <a:solidFill>
                <a:schemeClr val="tx1">
                  <a:lumMod val="95000"/>
                  <a:lumOff val="5000"/>
                </a:schemeClr>
              </a:solidFill>
            </a:rPr>
            <a:t>If it is not clear the student meets any of the resident eligibility or exceptions a student may be required to complete a Residency Determination Form. </a:t>
          </a:r>
        </a:p>
      </dgm:t>
    </dgm:pt>
    <dgm:pt modelId="{CDBE3803-DC0E-4E9B-8F3C-2F3D5971461F}" type="parTrans" cxnId="{A05514CB-1C4F-48AF-83D6-CBC7E11F92FC}">
      <dgm:prSet/>
      <dgm:spPr/>
      <dgm:t>
        <a:bodyPr/>
        <a:lstStyle/>
        <a:p>
          <a:endParaRPr lang="en-US"/>
        </a:p>
      </dgm:t>
    </dgm:pt>
    <dgm:pt modelId="{1CEAB982-CAE2-4880-BF85-708AF19969F1}" type="sibTrans" cxnId="{A05514CB-1C4F-48AF-83D6-CBC7E11F92FC}">
      <dgm:prSet/>
      <dgm:spPr>
        <a:solidFill>
          <a:schemeClr val="bg2">
            <a:lumMod val="50000"/>
          </a:schemeClr>
        </a:solidFill>
      </dgm:spPr>
      <dgm:t>
        <a:bodyPr/>
        <a:lstStyle/>
        <a:p>
          <a:endParaRPr lang="en-US" dirty="0"/>
        </a:p>
      </dgm:t>
    </dgm:pt>
    <dgm:pt modelId="{EE45755D-B074-4C4C-BF31-3ADEA9F92E12}">
      <dgm:prSet/>
      <dgm:spPr>
        <a:solidFill>
          <a:schemeClr val="bg2"/>
        </a:solidFill>
        <a:ln>
          <a:solidFill>
            <a:schemeClr val="tx1">
              <a:lumMod val="75000"/>
              <a:lumOff val="25000"/>
            </a:schemeClr>
          </a:solidFill>
        </a:ln>
      </dgm:spPr>
      <dgm:t>
        <a:bodyPr/>
        <a:lstStyle/>
        <a:p>
          <a:r>
            <a:rPr lang="en-US" b="1" dirty="0">
              <a:solidFill>
                <a:schemeClr val="tx1">
                  <a:lumMod val="95000"/>
                  <a:lumOff val="5000"/>
                </a:schemeClr>
              </a:solidFill>
            </a:rPr>
            <a:t>The form and the supporting requested documentation such as, student and/or parent Federal and State tax returns, dependency, employment and voter registration assist in determining resident status. </a:t>
          </a:r>
        </a:p>
      </dgm:t>
    </dgm:pt>
    <dgm:pt modelId="{5DF04B58-2977-4FD0-8799-BCF7FB9B4CB3}" type="parTrans" cxnId="{6D98AD6A-B8B7-42EB-B5EE-6264E2028239}">
      <dgm:prSet/>
      <dgm:spPr/>
      <dgm:t>
        <a:bodyPr/>
        <a:lstStyle/>
        <a:p>
          <a:endParaRPr lang="en-US"/>
        </a:p>
      </dgm:t>
    </dgm:pt>
    <dgm:pt modelId="{2F277AC0-BD64-4530-8AFE-213B1178550E}" type="sibTrans" cxnId="{6D98AD6A-B8B7-42EB-B5EE-6264E2028239}">
      <dgm:prSet/>
      <dgm:spPr/>
      <dgm:t>
        <a:bodyPr/>
        <a:lstStyle/>
        <a:p>
          <a:endParaRPr lang="en-US"/>
        </a:p>
      </dgm:t>
    </dgm:pt>
    <dgm:pt modelId="{53C4D686-5338-4B8C-A025-8017AC6BB6A4}" type="pres">
      <dgm:prSet presAssocID="{5D23DEBF-F465-4273-81C5-6E571C6F2F9B}" presName="diagram" presStyleCnt="0">
        <dgm:presLayoutVars>
          <dgm:dir/>
          <dgm:resizeHandles val="exact"/>
        </dgm:presLayoutVars>
      </dgm:prSet>
      <dgm:spPr/>
    </dgm:pt>
    <dgm:pt modelId="{C0CC084B-3673-40F6-BE0E-300D117E549A}" type="pres">
      <dgm:prSet presAssocID="{631306D4-FF11-478D-A432-BA870FA2CB63}" presName="node" presStyleLbl="node1" presStyleIdx="0" presStyleCnt="2">
        <dgm:presLayoutVars>
          <dgm:bulletEnabled val="1"/>
        </dgm:presLayoutVars>
      </dgm:prSet>
      <dgm:spPr/>
    </dgm:pt>
    <dgm:pt modelId="{082F28DD-E054-4324-BDEC-77D8F8024EC2}" type="pres">
      <dgm:prSet presAssocID="{1CEAB982-CAE2-4880-BF85-708AF19969F1}" presName="sibTrans" presStyleLbl="sibTrans2D1" presStyleIdx="0" presStyleCnt="1"/>
      <dgm:spPr/>
    </dgm:pt>
    <dgm:pt modelId="{E8452DCA-5047-4769-B813-AF8FC9B09C48}" type="pres">
      <dgm:prSet presAssocID="{1CEAB982-CAE2-4880-BF85-708AF19969F1}" presName="connectorText" presStyleLbl="sibTrans2D1" presStyleIdx="0" presStyleCnt="1"/>
      <dgm:spPr/>
    </dgm:pt>
    <dgm:pt modelId="{8AA12133-9DE2-404D-B9C5-68E863D48F56}" type="pres">
      <dgm:prSet presAssocID="{EE45755D-B074-4C4C-BF31-3ADEA9F92E12}" presName="node" presStyleLbl="node1" presStyleIdx="1" presStyleCnt="2">
        <dgm:presLayoutVars>
          <dgm:bulletEnabled val="1"/>
        </dgm:presLayoutVars>
      </dgm:prSet>
      <dgm:spPr/>
    </dgm:pt>
  </dgm:ptLst>
  <dgm:cxnLst>
    <dgm:cxn modelId="{2E81BE1D-7A1E-4A49-ADA0-1EABD8AA6375}" type="presOf" srcId="{EE45755D-B074-4C4C-BF31-3ADEA9F92E12}" destId="{8AA12133-9DE2-404D-B9C5-68E863D48F56}" srcOrd="0" destOrd="0" presId="urn:microsoft.com/office/officeart/2005/8/layout/process5"/>
    <dgm:cxn modelId="{3ECC6265-09BB-4C44-80C8-2D6CF6FBC222}" type="presOf" srcId="{5D23DEBF-F465-4273-81C5-6E571C6F2F9B}" destId="{53C4D686-5338-4B8C-A025-8017AC6BB6A4}" srcOrd="0" destOrd="0" presId="urn:microsoft.com/office/officeart/2005/8/layout/process5"/>
    <dgm:cxn modelId="{6D98AD6A-B8B7-42EB-B5EE-6264E2028239}" srcId="{5D23DEBF-F465-4273-81C5-6E571C6F2F9B}" destId="{EE45755D-B074-4C4C-BF31-3ADEA9F92E12}" srcOrd="1" destOrd="0" parTransId="{5DF04B58-2977-4FD0-8799-BCF7FB9B4CB3}" sibTransId="{2F277AC0-BD64-4530-8AFE-213B1178550E}"/>
    <dgm:cxn modelId="{42608C4B-C4C3-4E95-89BC-9135DC794A5D}" type="presOf" srcId="{631306D4-FF11-478D-A432-BA870FA2CB63}" destId="{C0CC084B-3673-40F6-BE0E-300D117E549A}" srcOrd="0" destOrd="0" presId="urn:microsoft.com/office/officeart/2005/8/layout/process5"/>
    <dgm:cxn modelId="{1382788A-BCBC-4499-BB06-A17ECEDC5396}" type="presOf" srcId="{1CEAB982-CAE2-4880-BF85-708AF19969F1}" destId="{082F28DD-E054-4324-BDEC-77D8F8024EC2}" srcOrd="0" destOrd="0" presId="urn:microsoft.com/office/officeart/2005/8/layout/process5"/>
    <dgm:cxn modelId="{D44D40C5-9AF3-4991-971C-C59C772ADE98}" type="presOf" srcId="{1CEAB982-CAE2-4880-BF85-708AF19969F1}" destId="{E8452DCA-5047-4769-B813-AF8FC9B09C48}" srcOrd="1" destOrd="0" presId="urn:microsoft.com/office/officeart/2005/8/layout/process5"/>
    <dgm:cxn modelId="{A05514CB-1C4F-48AF-83D6-CBC7E11F92FC}" srcId="{5D23DEBF-F465-4273-81C5-6E571C6F2F9B}" destId="{631306D4-FF11-478D-A432-BA870FA2CB63}" srcOrd="0" destOrd="0" parTransId="{CDBE3803-DC0E-4E9B-8F3C-2F3D5971461F}" sibTransId="{1CEAB982-CAE2-4880-BF85-708AF19969F1}"/>
    <dgm:cxn modelId="{02F5044B-A970-41AB-8EFD-CD7C10A72A62}" type="presParOf" srcId="{53C4D686-5338-4B8C-A025-8017AC6BB6A4}" destId="{C0CC084B-3673-40F6-BE0E-300D117E549A}" srcOrd="0" destOrd="0" presId="urn:microsoft.com/office/officeart/2005/8/layout/process5"/>
    <dgm:cxn modelId="{BA79691E-AE96-4E25-9DA9-BEC6326818D6}" type="presParOf" srcId="{53C4D686-5338-4B8C-A025-8017AC6BB6A4}" destId="{082F28DD-E054-4324-BDEC-77D8F8024EC2}" srcOrd="1" destOrd="0" presId="urn:microsoft.com/office/officeart/2005/8/layout/process5"/>
    <dgm:cxn modelId="{398A0CC2-CBA8-420D-B525-E6F6D16F2438}" type="presParOf" srcId="{082F28DD-E054-4324-BDEC-77D8F8024EC2}" destId="{E8452DCA-5047-4769-B813-AF8FC9B09C48}" srcOrd="0" destOrd="0" presId="urn:microsoft.com/office/officeart/2005/8/layout/process5"/>
    <dgm:cxn modelId="{69CFE835-DD80-463C-90C1-70CB3590E238}" type="presParOf" srcId="{53C4D686-5338-4B8C-A025-8017AC6BB6A4}" destId="{8AA12133-9DE2-404D-B9C5-68E863D48F56}"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ED9231-475A-4B6B-A730-012BCC89056B}" type="doc">
      <dgm:prSet loTypeId="urn:microsoft.com/office/officeart/2005/8/layout/hierarchy1" loCatId="hierarchy" qsTypeId="urn:microsoft.com/office/officeart/2005/8/quickstyle/simple4" qsCatId="simple" csTypeId="urn:microsoft.com/office/officeart/2005/8/colors/colorful1" csCatId="colorful" phldr="1"/>
      <dgm:spPr/>
      <dgm:t>
        <a:bodyPr/>
        <a:lstStyle/>
        <a:p>
          <a:endParaRPr lang="en-US"/>
        </a:p>
      </dgm:t>
    </dgm:pt>
    <dgm:pt modelId="{01A28378-9A22-4872-91CF-64E9458EDD21}">
      <dgm:prSet/>
      <dgm:spPr/>
      <dgm:t>
        <a:bodyPr/>
        <a:lstStyle/>
        <a:p>
          <a:r>
            <a:rPr lang="en-US" b="1" dirty="0">
              <a:solidFill>
                <a:schemeClr val="bg2">
                  <a:lumMod val="25000"/>
                </a:schemeClr>
              </a:solidFill>
            </a:rPr>
            <a:t>By completing the FAFSA, HEAB can pull the student into our system.</a:t>
          </a:r>
          <a:br>
            <a:rPr lang="en-US" dirty="0"/>
          </a:br>
          <a:endParaRPr lang="en-US" dirty="0"/>
        </a:p>
      </dgm:t>
    </dgm:pt>
    <dgm:pt modelId="{5C2F999D-ECFB-4047-87B2-45985DF99D65}" type="parTrans" cxnId="{EBE6DC7F-651C-41B5-B92B-C97687F41081}">
      <dgm:prSet/>
      <dgm:spPr/>
      <dgm:t>
        <a:bodyPr/>
        <a:lstStyle/>
        <a:p>
          <a:endParaRPr lang="en-US"/>
        </a:p>
      </dgm:t>
    </dgm:pt>
    <dgm:pt modelId="{A301501C-CC63-406F-84BD-236662A874F0}" type="sibTrans" cxnId="{EBE6DC7F-651C-41B5-B92B-C97687F41081}">
      <dgm:prSet/>
      <dgm:spPr/>
      <dgm:t>
        <a:bodyPr/>
        <a:lstStyle/>
        <a:p>
          <a:endParaRPr lang="en-US"/>
        </a:p>
      </dgm:t>
    </dgm:pt>
    <dgm:pt modelId="{1739143F-71BA-43D9-9235-A11BEB5B1F66}">
      <dgm:prSet/>
      <dgm:spPr/>
      <dgm:t>
        <a:bodyPr/>
        <a:lstStyle/>
        <a:p>
          <a:r>
            <a:rPr lang="en-US" b="1" dirty="0">
              <a:solidFill>
                <a:schemeClr val="bg2">
                  <a:lumMod val="25000"/>
                </a:schemeClr>
              </a:solidFill>
            </a:rPr>
            <a:t>HEAB does not look at EFC or AGI, we use the demographics from </a:t>
          </a:r>
          <a:r>
            <a:rPr lang="en-US" b="1">
              <a:solidFill>
                <a:schemeClr val="bg2">
                  <a:lumMod val="25000"/>
                </a:schemeClr>
              </a:solidFill>
            </a:rPr>
            <a:t>the FAFSA </a:t>
          </a:r>
          <a:r>
            <a:rPr lang="en-US" b="1" dirty="0">
              <a:solidFill>
                <a:schemeClr val="bg2">
                  <a:lumMod val="25000"/>
                </a:schemeClr>
              </a:solidFill>
            </a:rPr>
            <a:t>completed by the student. </a:t>
          </a:r>
          <a:br>
            <a:rPr lang="en-US" dirty="0"/>
          </a:br>
          <a:endParaRPr lang="en-US" dirty="0"/>
        </a:p>
      </dgm:t>
    </dgm:pt>
    <dgm:pt modelId="{ED697587-F895-4B60-9B12-E074AD200246}" type="parTrans" cxnId="{C30A7D99-A44D-4CC7-A739-2274C926F0D7}">
      <dgm:prSet/>
      <dgm:spPr/>
      <dgm:t>
        <a:bodyPr/>
        <a:lstStyle/>
        <a:p>
          <a:endParaRPr lang="en-US"/>
        </a:p>
      </dgm:t>
    </dgm:pt>
    <dgm:pt modelId="{60C5827A-6F0A-4A92-8F7B-59D35744E0F2}" type="sibTrans" cxnId="{C30A7D99-A44D-4CC7-A739-2274C926F0D7}">
      <dgm:prSet/>
      <dgm:spPr/>
      <dgm:t>
        <a:bodyPr/>
        <a:lstStyle/>
        <a:p>
          <a:endParaRPr lang="en-US"/>
        </a:p>
      </dgm:t>
    </dgm:pt>
    <dgm:pt modelId="{3778D282-8DFD-40AB-B6D4-EFB18E3605EC}">
      <dgm:prSet/>
      <dgm:spPr/>
      <dgm:t>
        <a:bodyPr/>
        <a:lstStyle/>
        <a:p>
          <a:r>
            <a:rPr lang="en-US" b="1" dirty="0"/>
            <a:t>Assist with Legislators’ inquiries. </a:t>
          </a:r>
        </a:p>
      </dgm:t>
    </dgm:pt>
    <dgm:pt modelId="{0E6E8C89-B09F-42E3-97D4-D9B8B6A82D06}" type="parTrans" cxnId="{17D316AF-EEF0-41E0-A6E1-A3E4145E1519}">
      <dgm:prSet/>
      <dgm:spPr/>
      <dgm:t>
        <a:bodyPr/>
        <a:lstStyle/>
        <a:p>
          <a:endParaRPr lang="en-US"/>
        </a:p>
      </dgm:t>
    </dgm:pt>
    <dgm:pt modelId="{EF479E4C-2EA9-42E3-BEA6-E0022FDBF60A}" type="sibTrans" cxnId="{17D316AF-EEF0-41E0-A6E1-A3E4145E1519}">
      <dgm:prSet/>
      <dgm:spPr/>
      <dgm:t>
        <a:bodyPr/>
        <a:lstStyle/>
        <a:p>
          <a:endParaRPr lang="en-US"/>
        </a:p>
      </dgm:t>
    </dgm:pt>
    <dgm:pt modelId="{29E120A2-CB95-4D18-8C52-E7B9F9E1C6C5}" type="pres">
      <dgm:prSet presAssocID="{11ED9231-475A-4B6B-A730-012BCC89056B}" presName="hierChild1" presStyleCnt="0">
        <dgm:presLayoutVars>
          <dgm:chPref val="1"/>
          <dgm:dir/>
          <dgm:animOne val="branch"/>
          <dgm:animLvl val="lvl"/>
          <dgm:resizeHandles/>
        </dgm:presLayoutVars>
      </dgm:prSet>
      <dgm:spPr/>
    </dgm:pt>
    <dgm:pt modelId="{80813CF9-055D-4A44-A0B7-EE12D32A06D2}" type="pres">
      <dgm:prSet presAssocID="{01A28378-9A22-4872-91CF-64E9458EDD21}" presName="hierRoot1" presStyleCnt="0"/>
      <dgm:spPr/>
    </dgm:pt>
    <dgm:pt modelId="{73D80929-5EDD-45C2-84BD-DF367E3B0A99}" type="pres">
      <dgm:prSet presAssocID="{01A28378-9A22-4872-91CF-64E9458EDD21}" presName="composite" presStyleCnt="0"/>
      <dgm:spPr/>
    </dgm:pt>
    <dgm:pt modelId="{30771811-EDB5-4BCA-AB0D-04DBD380F955}" type="pres">
      <dgm:prSet presAssocID="{01A28378-9A22-4872-91CF-64E9458EDD21}" presName="background" presStyleLbl="node0" presStyleIdx="0" presStyleCnt="3"/>
      <dgm:spPr>
        <a:solidFill>
          <a:schemeClr val="tx2">
            <a:lumMod val="10000"/>
          </a:schemeClr>
        </a:solidFill>
      </dgm:spPr>
    </dgm:pt>
    <dgm:pt modelId="{936AF481-D786-4901-A312-A4A295DF36F2}" type="pres">
      <dgm:prSet presAssocID="{01A28378-9A22-4872-91CF-64E9458EDD21}" presName="text" presStyleLbl="fgAcc0" presStyleIdx="0" presStyleCnt="3">
        <dgm:presLayoutVars>
          <dgm:chPref val="3"/>
        </dgm:presLayoutVars>
      </dgm:prSet>
      <dgm:spPr/>
    </dgm:pt>
    <dgm:pt modelId="{CFD55AC3-F0E0-4772-88C9-19ECA6508AFB}" type="pres">
      <dgm:prSet presAssocID="{01A28378-9A22-4872-91CF-64E9458EDD21}" presName="hierChild2" presStyleCnt="0"/>
      <dgm:spPr/>
    </dgm:pt>
    <dgm:pt modelId="{9EFDFF38-9AFA-4880-8683-B131B0A1D2C6}" type="pres">
      <dgm:prSet presAssocID="{1739143F-71BA-43D9-9235-A11BEB5B1F66}" presName="hierRoot1" presStyleCnt="0"/>
      <dgm:spPr/>
    </dgm:pt>
    <dgm:pt modelId="{C2C54B6E-CA89-4C67-BC49-F9A490AA2C4C}" type="pres">
      <dgm:prSet presAssocID="{1739143F-71BA-43D9-9235-A11BEB5B1F66}" presName="composite" presStyleCnt="0"/>
      <dgm:spPr/>
    </dgm:pt>
    <dgm:pt modelId="{3B854D0B-013E-4990-90BE-C44FBC2BCD5D}" type="pres">
      <dgm:prSet presAssocID="{1739143F-71BA-43D9-9235-A11BEB5B1F66}" presName="background" presStyleLbl="node0" presStyleIdx="1" presStyleCnt="3"/>
      <dgm:spPr>
        <a:solidFill>
          <a:schemeClr val="tx2">
            <a:lumMod val="10000"/>
          </a:schemeClr>
        </a:solidFill>
      </dgm:spPr>
    </dgm:pt>
    <dgm:pt modelId="{97C0B737-0B3A-4611-A6AD-6BFF124BA4FB}" type="pres">
      <dgm:prSet presAssocID="{1739143F-71BA-43D9-9235-A11BEB5B1F66}" presName="text" presStyleLbl="fgAcc0" presStyleIdx="1" presStyleCnt="3">
        <dgm:presLayoutVars>
          <dgm:chPref val="3"/>
        </dgm:presLayoutVars>
      </dgm:prSet>
      <dgm:spPr/>
    </dgm:pt>
    <dgm:pt modelId="{CCC0644E-DA9E-4B90-85AB-080E73855916}" type="pres">
      <dgm:prSet presAssocID="{1739143F-71BA-43D9-9235-A11BEB5B1F66}" presName="hierChild2" presStyleCnt="0"/>
      <dgm:spPr/>
    </dgm:pt>
    <dgm:pt modelId="{A556B6C0-321D-4E96-A0EB-C5F83D2EF780}" type="pres">
      <dgm:prSet presAssocID="{3778D282-8DFD-40AB-B6D4-EFB18E3605EC}" presName="hierRoot1" presStyleCnt="0"/>
      <dgm:spPr/>
    </dgm:pt>
    <dgm:pt modelId="{8524D04D-3F31-45D8-A341-02DF50BBC466}" type="pres">
      <dgm:prSet presAssocID="{3778D282-8DFD-40AB-B6D4-EFB18E3605EC}" presName="composite" presStyleCnt="0"/>
      <dgm:spPr/>
    </dgm:pt>
    <dgm:pt modelId="{B0769EAD-DCD6-4AFE-ADBF-9152492C4AF1}" type="pres">
      <dgm:prSet presAssocID="{3778D282-8DFD-40AB-B6D4-EFB18E3605EC}" presName="background" presStyleLbl="node0" presStyleIdx="2" presStyleCnt="3"/>
      <dgm:spPr>
        <a:solidFill>
          <a:schemeClr val="tx2">
            <a:lumMod val="10000"/>
          </a:schemeClr>
        </a:solidFill>
      </dgm:spPr>
    </dgm:pt>
    <dgm:pt modelId="{FFDC415B-7BBD-450A-97B0-313539E621EF}" type="pres">
      <dgm:prSet presAssocID="{3778D282-8DFD-40AB-B6D4-EFB18E3605EC}" presName="text" presStyleLbl="fgAcc0" presStyleIdx="2" presStyleCnt="3">
        <dgm:presLayoutVars>
          <dgm:chPref val="3"/>
        </dgm:presLayoutVars>
      </dgm:prSet>
      <dgm:spPr/>
    </dgm:pt>
    <dgm:pt modelId="{0C744BB8-94B5-480B-8B34-49139B0C8E0B}" type="pres">
      <dgm:prSet presAssocID="{3778D282-8DFD-40AB-B6D4-EFB18E3605EC}" presName="hierChild2" presStyleCnt="0"/>
      <dgm:spPr/>
    </dgm:pt>
  </dgm:ptLst>
  <dgm:cxnLst>
    <dgm:cxn modelId="{88F4A600-FD2C-4827-970A-A33F712FA725}" type="presOf" srcId="{11ED9231-475A-4B6B-A730-012BCC89056B}" destId="{29E120A2-CB95-4D18-8C52-E7B9F9E1C6C5}" srcOrd="0" destOrd="0" presId="urn:microsoft.com/office/officeart/2005/8/layout/hierarchy1"/>
    <dgm:cxn modelId="{EBE6DC7F-651C-41B5-B92B-C97687F41081}" srcId="{11ED9231-475A-4B6B-A730-012BCC89056B}" destId="{01A28378-9A22-4872-91CF-64E9458EDD21}" srcOrd="0" destOrd="0" parTransId="{5C2F999D-ECFB-4047-87B2-45985DF99D65}" sibTransId="{A301501C-CC63-406F-84BD-236662A874F0}"/>
    <dgm:cxn modelId="{C30A7D99-A44D-4CC7-A739-2274C926F0D7}" srcId="{11ED9231-475A-4B6B-A730-012BCC89056B}" destId="{1739143F-71BA-43D9-9235-A11BEB5B1F66}" srcOrd="1" destOrd="0" parTransId="{ED697587-F895-4B60-9B12-E074AD200246}" sibTransId="{60C5827A-6F0A-4A92-8F7B-59D35744E0F2}"/>
    <dgm:cxn modelId="{F8E18EAC-B959-4171-915E-3179E8AB2E3A}" type="presOf" srcId="{3778D282-8DFD-40AB-B6D4-EFB18E3605EC}" destId="{FFDC415B-7BBD-450A-97B0-313539E621EF}" srcOrd="0" destOrd="0" presId="urn:microsoft.com/office/officeart/2005/8/layout/hierarchy1"/>
    <dgm:cxn modelId="{17D316AF-EEF0-41E0-A6E1-A3E4145E1519}" srcId="{11ED9231-475A-4B6B-A730-012BCC89056B}" destId="{3778D282-8DFD-40AB-B6D4-EFB18E3605EC}" srcOrd="2" destOrd="0" parTransId="{0E6E8C89-B09F-42E3-97D4-D9B8B6A82D06}" sibTransId="{EF479E4C-2EA9-42E3-BEA6-E0022FDBF60A}"/>
    <dgm:cxn modelId="{0AFCF6D9-89F9-444A-9DCB-7AF7DF8C55F7}" type="presOf" srcId="{01A28378-9A22-4872-91CF-64E9458EDD21}" destId="{936AF481-D786-4901-A312-A4A295DF36F2}" srcOrd="0" destOrd="0" presId="urn:microsoft.com/office/officeart/2005/8/layout/hierarchy1"/>
    <dgm:cxn modelId="{BF0A23DB-71AF-4651-97EF-3C8E3481E59C}" type="presOf" srcId="{1739143F-71BA-43D9-9235-A11BEB5B1F66}" destId="{97C0B737-0B3A-4611-A6AD-6BFF124BA4FB}" srcOrd="0" destOrd="0" presId="urn:microsoft.com/office/officeart/2005/8/layout/hierarchy1"/>
    <dgm:cxn modelId="{6E6A0194-15F6-4352-AB9E-395BF81BB494}" type="presParOf" srcId="{29E120A2-CB95-4D18-8C52-E7B9F9E1C6C5}" destId="{80813CF9-055D-4A44-A0B7-EE12D32A06D2}" srcOrd="0" destOrd="0" presId="urn:microsoft.com/office/officeart/2005/8/layout/hierarchy1"/>
    <dgm:cxn modelId="{D710A1C5-C4A0-439A-B77F-9412112A6B29}" type="presParOf" srcId="{80813CF9-055D-4A44-A0B7-EE12D32A06D2}" destId="{73D80929-5EDD-45C2-84BD-DF367E3B0A99}" srcOrd="0" destOrd="0" presId="urn:microsoft.com/office/officeart/2005/8/layout/hierarchy1"/>
    <dgm:cxn modelId="{5E47C33B-7E32-4910-9DEF-D25B4F5D34F7}" type="presParOf" srcId="{73D80929-5EDD-45C2-84BD-DF367E3B0A99}" destId="{30771811-EDB5-4BCA-AB0D-04DBD380F955}" srcOrd="0" destOrd="0" presId="urn:microsoft.com/office/officeart/2005/8/layout/hierarchy1"/>
    <dgm:cxn modelId="{46120B85-C445-4C10-A0D0-61ADE1E495A4}" type="presParOf" srcId="{73D80929-5EDD-45C2-84BD-DF367E3B0A99}" destId="{936AF481-D786-4901-A312-A4A295DF36F2}" srcOrd="1" destOrd="0" presId="urn:microsoft.com/office/officeart/2005/8/layout/hierarchy1"/>
    <dgm:cxn modelId="{35085B2A-FA63-4F35-AA93-DE5454C1546E}" type="presParOf" srcId="{80813CF9-055D-4A44-A0B7-EE12D32A06D2}" destId="{CFD55AC3-F0E0-4772-88C9-19ECA6508AFB}" srcOrd="1" destOrd="0" presId="urn:microsoft.com/office/officeart/2005/8/layout/hierarchy1"/>
    <dgm:cxn modelId="{281CE76E-CFA5-4B7F-899E-9736862BCD8D}" type="presParOf" srcId="{29E120A2-CB95-4D18-8C52-E7B9F9E1C6C5}" destId="{9EFDFF38-9AFA-4880-8683-B131B0A1D2C6}" srcOrd="1" destOrd="0" presId="urn:microsoft.com/office/officeart/2005/8/layout/hierarchy1"/>
    <dgm:cxn modelId="{59E9D30F-CC27-45D4-A9ED-9E7CA197D7E4}" type="presParOf" srcId="{9EFDFF38-9AFA-4880-8683-B131B0A1D2C6}" destId="{C2C54B6E-CA89-4C67-BC49-F9A490AA2C4C}" srcOrd="0" destOrd="0" presId="urn:microsoft.com/office/officeart/2005/8/layout/hierarchy1"/>
    <dgm:cxn modelId="{95685FF6-88DA-41FD-A44C-EEE0D65E57E1}" type="presParOf" srcId="{C2C54B6E-CA89-4C67-BC49-F9A490AA2C4C}" destId="{3B854D0B-013E-4990-90BE-C44FBC2BCD5D}" srcOrd="0" destOrd="0" presId="urn:microsoft.com/office/officeart/2005/8/layout/hierarchy1"/>
    <dgm:cxn modelId="{AE4B5AE1-6309-4EE1-8720-C214D7ED3135}" type="presParOf" srcId="{C2C54B6E-CA89-4C67-BC49-F9A490AA2C4C}" destId="{97C0B737-0B3A-4611-A6AD-6BFF124BA4FB}" srcOrd="1" destOrd="0" presId="urn:microsoft.com/office/officeart/2005/8/layout/hierarchy1"/>
    <dgm:cxn modelId="{B96BE9E4-C38B-456E-8BFA-75C6DC578F31}" type="presParOf" srcId="{9EFDFF38-9AFA-4880-8683-B131B0A1D2C6}" destId="{CCC0644E-DA9E-4B90-85AB-080E73855916}" srcOrd="1" destOrd="0" presId="urn:microsoft.com/office/officeart/2005/8/layout/hierarchy1"/>
    <dgm:cxn modelId="{1EF947EE-C1A1-4FB7-B9D0-0AE72EA05ACA}" type="presParOf" srcId="{29E120A2-CB95-4D18-8C52-E7B9F9E1C6C5}" destId="{A556B6C0-321D-4E96-A0EB-C5F83D2EF780}" srcOrd="2" destOrd="0" presId="urn:microsoft.com/office/officeart/2005/8/layout/hierarchy1"/>
    <dgm:cxn modelId="{C8B1ACE3-188D-45F2-94F7-351E18515007}" type="presParOf" srcId="{A556B6C0-321D-4E96-A0EB-C5F83D2EF780}" destId="{8524D04D-3F31-45D8-A341-02DF50BBC466}" srcOrd="0" destOrd="0" presId="urn:microsoft.com/office/officeart/2005/8/layout/hierarchy1"/>
    <dgm:cxn modelId="{1FC77E26-A98E-46EC-9F34-63A076084460}" type="presParOf" srcId="{8524D04D-3F31-45D8-A341-02DF50BBC466}" destId="{B0769EAD-DCD6-4AFE-ADBF-9152492C4AF1}" srcOrd="0" destOrd="0" presId="urn:microsoft.com/office/officeart/2005/8/layout/hierarchy1"/>
    <dgm:cxn modelId="{FA958D3D-85B8-4EBD-A76B-432E43B52CB7}" type="presParOf" srcId="{8524D04D-3F31-45D8-A341-02DF50BBC466}" destId="{FFDC415B-7BBD-450A-97B0-313539E621EF}" srcOrd="1" destOrd="0" presId="urn:microsoft.com/office/officeart/2005/8/layout/hierarchy1"/>
    <dgm:cxn modelId="{AA47A2EE-A59F-4F40-ADE9-F2BE25818B78}" type="presParOf" srcId="{A556B6C0-321D-4E96-A0EB-C5F83D2EF780}" destId="{0C744BB8-94B5-480B-8B34-49139B0C8E0B}" srcOrd="1" destOrd="0" presId="urn:microsoft.com/office/officeart/2005/8/layout/hierarchy1"/>
  </dgm:cxnLst>
  <dgm:bg>
    <a:solidFill>
      <a:schemeClr val="tx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013C4-0FD0-40B5-BE75-4CC17AC50419}">
      <dsp:nvSpPr>
        <dsp:cNvPr id="0" name=""/>
        <dsp:cNvSpPr/>
      </dsp:nvSpPr>
      <dsp:spPr>
        <a:xfrm>
          <a:off x="1963800" y="357902"/>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7328CC-2F77-4783-A936-79EC2842E41E}">
      <dsp:nvSpPr>
        <dsp:cNvPr id="0" name=""/>
        <dsp:cNvSpPr/>
      </dsp:nvSpPr>
      <dsp:spPr>
        <a:xfrm>
          <a:off x="559800" y="202623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Common Questions About WG-PNP</a:t>
          </a:r>
        </a:p>
      </dsp:txBody>
      <dsp:txXfrm>
        <a:off x="559800" y="2026230"/>
        <a:ext cx="4320000" cy="648000"/>
      </dsp:txXfrm>
    </dsp:sp>
    <dsp:sp modelId="{810437ED-F561-4192-BD67-EACDCDEB29B0}">
      <dsp:nvSpPr>
        <dsp:cNvPr id="0" name=""/>
        <dsp:cNvSpPr/>
      </dsp:nvSpPr>
      <dsp:spPr>
        <a:xfrm>
          <a:off x="559800" y="2746941"/>
          <a:ext cx="4320000" cy="1246493"/>
        </a:xfrm>
        <a:prstGeom prst="rect">
          <a:avLst/>
        </a:prstGeom>
        <a:noFill/>
        <a:ln>
          <a:noFill/>
        </a:ln>
        <a:effectLst/>
      </dsp:spPr>
      <dsp:style>
        <a:lnRef idx="0">
          <a:scrgbClr r="0" g="0" b="0"/>
        </a:lnRef>
        <a:fillRef idx="0">
          <a:scrgbClr r="0" g="0" b="0"/>
        </a:fillRef>
        <a:effectRef idx="0">
          <a:scrgbClr r="0" g="0" b="0"/>
        </a:effectRef>
        <a:fontRef idx="minor"/>
      </dsp:style>
    </dsp:sp>
    <dsp:sp modelId="{E0AD30C0-ABC0-4664-93FB-BEA41496F779}">
      <dsp:nvSpPr>
        <dsp:cNvPr id="0" name=""/>
        <dsp:cNvSpPr/>
      </dsp:nvSpPr>
      <dsp:spPr>
        <a:xfrm>
          <a:off x="7039800" y="357902"/>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D2FE9-986E-49A3-930F-7D9703333844}">
      <dsp:nvSpPr>
        <dsp:cNvPr id="0" name=""/>
        <dsp:cNvSpPr/>
      </dsp:nvSpPr>
      <dsp:spPr>
        <a:xfrm>
          <a:off x="5635800" y="202623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b="1" kern="1200" dirty="0"/>
            <a:t>When should File Maintenance be sent to HEAB? </a:t>
          </a:r>
          <a:endParaRPr lang="en-US" sz="2000" kern="1200" dirty="0"/>
        </a:p>
      </dsp:txBody>
      <dsp:txXfrm>
        <a:off x="5635800" y="2026230"/>
        <a:ext cx="4320000" cy="648000"/>
      </dsp:txXfrm>
    </dsp:sp>
    <dsp:sp modelId="{A6E00FC6-4826-4706-AE75-7580CE2A9CDD}">
      <dsp:nvSpPr>
        <dsp:cNvPr id="0" name=""/>
        <dsp:cNvSpPr/>
      </dsp:nvSpPr>
      <dsp:spPr>
        <a:xfrm>
          <a:off x="5635800" y="2746941"/>
          <a:ext cx="4320000" cy="1246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Font typeface="Arial" panose="020B0604020202020204" pitchFamily="34" charset="0"/>
            <a:buNone/>
          </a:pPr>
          <a:r>
            <a:rPr lang="en-US" sz="1500" kern="1200" dirty="0"/>
            <a:t>Every WG-PNP school should send File Maintenance to HEAB within </a:t>
          </a:r>
          <a:r>
            <a:rPr lang="en-US" sz="1500" b="1" kern="1200" dirty="0"/>
            <a:t>2</a:t>
          </a:r>
          <a:r>
            <a:rPr lang="en-US" sz="1500" kern="1200" dirty="0"/>
            <a:t> </a:t>
          </a:r>
          <a:r>
            <a:rPr lang="en-US" sz="1500" b="1" kern="1200" dirty="0"/>
            <a:t>weeks</a:t>
          </a:r>
          <a:r>
            <a:rPr lang="en-US" sz="1500" kern="1200" dirty="0"/>
            <a:t> after your school’s </a:t>
          </a:r>
          <a:r>
            <a:rPr lang="en-US" sz="1500" b="1" kern="1200" dirty="0"/>
            <a:t>census date</a:t>
          </a:r>
          <a:r>
            <a:rPr lang="en-US" sz="1500" kern="1200" dirty="0"/>
            <a:t>.</a:t>
          </a:r>
          <a:br>
            <a:rPr lang="en-US" sz="1500" kern="1200" dirty="0"/>
          </a:br>
          <a:endParaRPr lang="en-US" sz="1500" kern="1200" dirty="0"/>
        </a:p>
        <a:p>
          <a:pPr marL="0" lvl="0" indent="0" algn="ctr" defTabSz="666750">
            <a:lnSpc>
              <a:spcPct val="100000"/>
            </a:lnSpc>
            <a:spcBef>
              <a:spcPct val="0"/>
            </a:spcBef>
            <a:spcAft>
              <a:spcPct val="35000"/>
            </a:spcAft>
            <a:buFont typeface="Arial" panose="020B0604020202020204" pitchFamily="34" charset="0"/>
            <a:buNone/>
          </a:pPr>
          <a:r>
            <a:rPr lang="en-US" sz="1500" kern="1200" dirty="0"/>
            <a:t>Continue to send additional File Maintenance to HEAB as student enrollment changes in your school occur. </a:t>
          </a:r>
        </a:p>
      </dsp:txBody>
      <dsp:txXfrm>
        <a:off x="5635800" y="2746941"/>
        <a:ext cx="4320000" cy="12464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6EC93-A156-4EED-8D2F-BF17DA263ACB}">
      <dsp:nvSpPr>
        <dsp:cNvPr id="0" name=""/>
        <dsp:cNvSpPr/>
      </dsp:nvSpPr>
      <dsp:spPr>
        <a:xfrm>
          <a:off x="1283" y="507350"/>
          <a:ext cx="4505585" cy="2861046"/>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C927C9-537C-4AB3-AB63-90C1D6E0C81E}">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Part-time</a:t>
          </a:r>
          <a:r>
            <a:rPr lang="en-US" sz="3600" kern="1200" dirty="0"/>
            <a:t> by Federal standards description is 1 credit.</a:t>
          </a:r>
          <a:br>
            <a:rPr lang="en-US" sz="3600" kern="1200" dirty="0"/>
          </a:br>
          <a:endParaRPr lang="en-US" sz="3600" kern="1200" dirty="0"/>
        </a:p>
      </dsp:txBody>
      <dsp:txXfrm>
        <a:off x="585701" y="1066737"/>
        <a:ext cx="4337991" cy="2693452"/>
      </dsp:txXfrm>
    </dsp:sp>
    <dsp:sp modelId="{A956B8C2-57B0-44D7-BCFB-A46B52C49C96}">
      <dsp:nvSpPr>
        <dsp:cNvPr id="0" name=""/>
        <dsp:cNvSpPr/>
      </dsp:nvSpPr>
      <dsp:spPr>
        <a:xfrm>
          <a:off x="5508110" y="507350"/>
          <a:ext cx="4505585" cy="2861046"/>
        </a:xfrm>
        <a:prstGeom prst="roundRect">
          <a:avLst>
            <a:gd name="adj" fmla="val 10000"/>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9DCF53-1F76-4B56-9E1D-A9ECA92F4F5F}">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Half-time</a:t>
          </a:r>
          <a:r>
            <a:rPr lang="en-US" sz="3600" kern="1200" dirty="0"/>
            <a:t> by Federal standards description is 6 credits. </a:t>
          </a:r>
        </a:p>
      </dsp:txBody>
      <dsp:txXfrm>
        <a:off x="6092527" y="1066737"/>
        <a:ext cx="4337991" cy="26934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95786-4C3B-41B8-A367-7686CEA9A35D}">
      <dsp:nvSpPr>
        <dsp:cNvPr id="0" name=""/>
        <dsp:cNvSpPr/>
      </dsp:nvSpPr>
      <dsp:spPr>
        <a:xfrm>
          <a:off x="650" y="1183332"/>
          <a:ext cx="2283400" cy="144995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E5E2EA-5B9B-4BF7-A41D-F71F9BD9B158}">
      <dsp:nvSpPr>
        <dsp:cNvPr id="0" name=""/>
        <dsp:cNvSpPr/>
      </dsp:nvSpPr>
      <dsp:spPr>
        <a:xfrm>
          <a:off x="254361" y="1424358"/>
          <a:ext cx="2283400" cy="144995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Typically, when you see the student on your notification report you may request the funds.</a:t>
          </a:r>
          <a:br>
            <a:rPr lang="en-US" sz="1700" kern="1200" dirty="0"/>
          </a:br>
          <a:r>
            <a:rPr lang="en-US" sz="1700" kern="1200" dirty="0"/>
            <a:t> </a:t>
          </a:r>
        </a:p>
      </dsp:txBody>
      <dsp:txXfrm>
        <a:off x="296829" y="1466826"/>
        <a:ext cx="2198464" cy="1365023"/>
      </dsp:txXfrm>
    </dsp:sp>
    <dsp:sp modelId="{0801F80D-FC1E-40A1-B6C6-D6F0EB96A298}">
      <dsp:nvSpPr>
        <dsp:cNvPr id="0" name=""/>
        <dsp:cNvSpPr/>
      </dsp:nvSpPr>
      <dsp:spPr>
        <a:xfrm>
          <a:off x="2791473" y="1183332"/>
          <a:ext cx="2283400" cy="144995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BDD9931-C3A6-4867-AC14-C19FE74CD1A6}">
      <dsp:nvSpPr>
        <dsp:cNvPr id="0" name=""/>
        <dsp:cNvSpPr/>
      </dsp:nvSpPr>
      <dsp:spPr>
        <a:xfrm>
          <a:off x="3045184" y="1424358"/>
          <a:ext cx="2283400" cy="144995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Any questions, reach out to HEAB staff. </a:t>
          </a:r>
          <a:br>
            <a:rPr lang="en-US" sz="1700" kern="1200" dirty="0"/>
          </a:br>
          <a:endParaRPr lang="en-US" sz="1700" kern="1200" dirty="0"/>
        </a:p>
      </dsp:txBody>
      <dsp:txXfrm>
        <a:off x="3087652" y="1466826"/>
        <a:ext cx="2198464" cy="13650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D756C-50AD-415D-881B-B8279B1C5EC5}">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6350" cap="flat" cmpd="sng" algn="ctr">
          <a:solidFill>
            <a:schemeClr val="tx1">
              <a:lumMod val="95000"/>
              <a:lumOff val="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p>
      </dsp:txBody>
      <dsp:txXfrm>
        <a:off x="5223221" y="910712"/>
        <a:ext cx="34956" cy="6991"/>
      </dsp:txXfrm>
    </dsp:sp>
    <dsp:sp modelId="{3A3A5806-7F0D-4DB3-9975-28FDC614FE19}">
      <dsp:nvSpPr>
        <dsp:cNvPr id="0" name=""/>
        <dsp:cNvSpPr/>
      </dsp:nvSpPr>
      <dsp:spPr>
        <a:xfrm>
          <a:off x="1868572" y="2308"/>
          <a:ext cx="3039665" cy="1823799"/>
        </a:xfrm>
        <a:prstGeom prst="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t" anchorCtr="0">
          <a:noAutofit/>
        </a:bodyPr>
        <a:lstStyle/>
        <a:p>
          <a:pPr marL="0" lvl="0" indent="0" algn="l" defTabSz="800100">
            <a:lnSpc>
              <a:spcPct val="90000"/>
            </a:lnSpc>
            <a:spcBef>
              <a:spcPct val="0"/>
            </a:spcBef>
            <a:spcAft>
              <a:spcPct val="35000"/>
            </a:spcAft>
            <a:buNone/>
          </a:pPr>
          <a:r>
            <a:rPr lang="en-US" sz="1800" b="1" kern="1200" dirty="0"/>
            <a:t>Is a Continuing student (TIP code C) required to be continuously enrolled?</a:t>
          </a:r>
        </a:p>
        <a:p>
          <a:pPr marL="171450" lvl="1" indent="-171450" algn="l" defTabSz="800100">
            <a:lnSpc>
              <a:spcPct val="90000"/>
            </a:lnSpc>
            <a:spcBef>
              <a:spcPct val="0"/>
            </a:spcBef>
            <a:spcAft>
              <a:spcPct val="15000"/>
            </a:spcAft>
            <a:buChar char="•"/>
          </a:pPr>
          <a:r>
            <a:rPr lang="en-US" sz="1800" b="1" kern="1200" dirty="0"/>
            <a:t>Answer: No</a:t>
          </a:r>
        </a:p>
      </dsp:txBody>
      <dsp:txXfrm>
        <a:off x="1868572" y="2308"/>
        <a:ext cx="3039665" cy="1823799"/>
      </dsp:txXfrm>
    </dsp:sp>
    <dsp:sp modelId="{EE9D0070-19C0-4665-B6FD-C0F6155ED022}">
      <dsp:nvSpPr>
        <dsp:cNvPr id="0" name=""/>
        <dsp:cNvSpPr/>
      </dsp:nvSpPr>
      <dsp:spPr>
        <a:xfrm>
          <a:off x="3388405" y="1824307"/>
          <a:ext cx="3738788" cy="670831"/>
        </a:xfrm>
        <a:custGeom>
          <a:avLst/>
          <a:gdLst/>
          <a:ahLst/>
          <a:cxnLst/>
          <a:rect l="0" t="0" r="0" b="0"/>
          <a:pathLst>
            <a:path>
              <a:moveTo>
                <a:pt x="3738788" y="0"/>
              </a:moveTo>
              <a:lnTo>
                <a:pt x="3738788" y="352515"/>
              </a:lnTo>
              <a:lnTo>
                <a:pt x="0" y="352515"/>
              </a:lnTo>
              <a:lnTo>
                <a:pt x="0" y="670831"/>
              </a:lnTo>
            </a:path>
          </a:pathLst>
        </a:custGeom>
        <a:noFill/>
        <a:ln w="6350" cap="flat" cmpd="sng" algn="ctr">
          <a:solidFill>
            <a:schemeClr val="tx1">
              <a:lumMod val="95000"/>
              <a:lumOff val="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p>
      </dsp:txBody>
      <dsp:txXfrm>
        <a:off x="5162699" y="2156227"/>
        <a:ext cx="190200" cy="6991"/>
      </dsp:txXfrm>
    </dsp:sp>
    <dsp:sp modelId="{48D10BE1-385A-4188-9504-2C7A9ADE0EFE}">
      <dsp:nvSpPr>
        <dsp:cNvPr id="0" name=""/>
        <dsp:cNvSpPr/>
      </dsp:nvSpPr>
      <dsp:spPr>
        <a:xfrm>
          <a:off x="5607361" y="2308"/>
          <a:ext cx="3039665" cy="1823799"/>
        </a:xfrm>
        <a:prstGeom prst="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t" anchorCtr="0">
          <a:noAutofit/>
        </a:bodyPr>
        <a:lstStyle/>
        <a:p>
          <a:pPr marL="0" lvl="0" indent="0" algn="l" defTabSz="800100">
            <a:lnSpc>
              <a:spcPct val="90000"/>
            </a:lnSpc>
            <a:spcBef>
              <a:spcPct val="0"/>
            </a:spcBef>
            <a:spcAft>
              <a:spcPct val="35000"/>
            </a:spcAft>
            <a:buNone/>
          </a:pPr>
          <a:r>
            <a:rPr lang="en-US" sz="1800" b="1" kern="1200" dirty="0"/>
            <a:t>How many total semesters of TIP is a student eligible for?</a:t>
          </a:r>
        </a:p>
        <a:p>
          <a:pPr marL="171450" lvl="1" indent="-171450" algn="l" defTabSz="800100">
            <a:lnSpc>
              <a:spcPct val="90000"/>
            </a:lnSpc>
            <a:spcBef>
              <a:spcPct val="0"/>
            </a:spcBef>
            <a:spcAft>
              <a:spcPct val="15000"/>
            </a:spcAft>
            <a:buChar char="•"/>
          </a:pPr>
          <a:r>
            <a:rPr lang="en-US" sz="1800" b="1" kern="1200" dirty="0"/>
            <a:t>Answer: 10</a:t>
          </a:r>
        </a:p>
      </dsp:txBody>
      <dsp:txXfrm>
        <a:off x="5607361" y="2308"/>
        <a:ext cx="3039665" cy="1823799"/>
      </dsp:txXfrm>
    </dsp:sp>
    <dsp:sp modelId="{447CE1A2-1DEB-4D0C-ABF8-74B51F45F35F}">
      <dsp:nvSpPr>
        <dsp:cNvPr id="0" name=""/>
        <dsp:cNvSpPr/>
      </dsp:nvSpPr>
      <dsp:spPr>
        <a:xfrm>
          <a:off x="4906438" y="3391410"/>
          <a:ext cx="668523" cy="91440"/>
        </a:xfrm>
        <a:custGeom>
          <a:avLst/>
          <a:gdLst/>
          <a:ahLst/>
          <a:cxnLst/>
          <a:rect l="0" t="0" r="0" b="0"/>
          <a:pathLst>
            <a:path>
              <a:moveTo>
                <a:pt x="0" y="48028"/>
              </a:moveTo>
              <a:lnTo>
                <a:pt x="351361" y="48028"/>
              </a:lnTo>
              <a:lnTo>
                <a:pt x="351361" y="45720"/>
              </a:lnTo>
              <a:lnTo>
                <a:pt x="668523" y="45720"/>
              </a:lnTo>
            </a:path>
          </a:pathLst>
        </a:custGeom>
        <a:noFill/>
        <a:ln w="6350" cap="flat" cmpd="sng" algn="ctr">
          <a:solidFill>
            <a:schemeClr val="tx1">
              <a:lumMod val="95000"/>
              <a:lumOff val="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p>
      </dsp:txBody>
      <dsp:txXfrm>
        <a:off x="5223221" y="3433634"/>
        <a:ext cx="34956" cy="6991"/>
      </dsp:txXfrm>
    </dsp:sp>
    <dsp:sp modelId="{B51671C4-288B-403F-A1C9-3DF7D9CA1C38}">
      <dsp:nvSpPr>
        <dsp:cNvPr id="0" name=""/>
        <dsp:cNvSpPr/>
      </dsp:nvSpPr>
      <dsp:spPr>
        <a:xfrm>
          <a:off x="1868572" y="2527538"/>
          <a:ext cx="3039665" cy="1823799"/>
        </a:xfrm>
        <a:prstGeom prst="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800100">
            <a:lnSpc>
              <a:spcPct val="90000"/>
            </a:lnSpc>
            <a:spcBef>
              <a:spcPct val="0"/>
            </a:spcBef>
            <a:spcAft>
              <a:spcPct val="35000"/>
            </a:spcAft>
            <a:buNone/>
          </a:pPr>
          <a:r>
            <a:rPr lang="en-US" sz="1800" b="1" kern="1200" dirty="0"/>
            <a:t>If a student is nominated by the college and then they withdraw, can a new student be nominated in their place?</a:t>
          </a:r>
        </a:p>
      </dsp:txBody>
      <dsp:txXfrm>
        <a:off x="1868572" y="2527538"/>
        <a:ext cx="3039665" cy="1823799"/>
      </dsp:txXfrm>
    </dsp:sp>
    <dsp:sp modelId="{20C81714-80EE-4E6A-8DD5-9D0E93FE925C}">
      <dsp:nvSpPr>
        <dsp:cNvPr id="0" name=""/>
        <dsp:cNvSpPr/>
      </dsp:nvSpPr>
      <dsp:spPr>
        <a:xfrm>
          <a:off x="5607361" y="2525230"/>
          <a:ext cx="3039665" cy="1823799"/>
        </a:xfrm>
        <a:prstGeom prst="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800100">
            <a:lnSpc>
              <a:spcPct val="90000"/>
            </a:lnSpc>
            <a:spcBef>
              <a:spcPct val="0"/>
            </a:spcBef>
            <a:spcAft>
              <a:spcPct val="35000"/>
            </a:spcAft>
            <a:buNone/>
          </a:pPr>
          <a:r>
            <a:rPr lang="en-US" sz="1800" b="1" kern="1200" dirty="0"/>
            <a:t>Answer: Yes. Notify HEAB that the original student has withdrawn (return vouchered funds if necessary) and send in new nomination form</a:t>
          </a:r>
          <a:r>
            <a:rPr lang="en-US" sz="1800" kern="1200" dirty="0"/>
            <a:t>.</a:t>
          </a:r>
        </a:p>
      </dsp:txBody>
      <dsp:txXfrm>
        <a:off x="5607361" y="2525230"/>
        <a:ext cx="3039665" cy="18237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3EC63-18C8-4E84-B54F-BADFF30BED7D}">
      <dsp:nvSpPr>
        <dsp:cNvPr id="0" name=""/>
        <dsp:cNvSpPr/>
      </dsp:nvSpPr>
      <dsp:spPr>
        <a:xfrm>
          <a:off x="1040535" y="865584"/>
          <a:ext cx="1116281" cy="1116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38FA9-7641-4DCF-B31B-B0D10AC235CB}">
      <dsp:nvSpPr>
        <dsp:cNvPr id="0" name=""/>
        <dsp:cNvSpPr/>
      </dsp:nvSpPr>
      <dsp:spPr>
        <a:xfrm>
          <a:off x="3988" y="2094532"/>
          <a:ext cx="3189375" cy="56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dirty="0"/>
            <a:t>How many credits are required to receive TES?</a:t>
          </a:r>
          <a:endParaRPr lang="en-US" sz="1800" kern="1200" dirty="0"/>
        </a:p>
      </dsp:txBody>
      <dsp:txXfrm>
        <a:off x="3988" y="2094532"/>
        <a:ext cx="3189375" cy="568107"/>
      </dsp:txXfrm>
    </dsp:sp>
    <dsp:sp modelId="{073F4BE6-5A46-4B8F-A00A-2C448FE48CB5}">
      <dsp:nvSpPr>
        <dsp:cNvPr id="0" name=""/>
        <dsp:cNvSpPr/>
      </dsp:nvSpPr>
      <dsp:spPr>
        <a:xfrm>
          <a:off x="3988" y="2715043"/>
          <a:ext cx="3189375" cy="770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Answer: 6 credits per semester</a:t>
          </a:r>
        </a:p>
      </dsp:txBody>
      <dsp:txXfrm>
        <a:off x="3988" y="2715043"/>
        <a:ext cx="3189375" cy="770710"/>
      </dsp:txXfrm>
    </dsp:sp>
    <dsp:sp modelId="{D22DC5B3-58EF-4CD1-AAAE-C2B77C0B73CF}">
      <dsp:nvSpPr>
        <dsp:cNvPr id="0" name=""/>
        <dsp:cNvSpPr/>
      </dsp:nvSpPr>
      <dsp:spPr>
        <a:xfrm>
          <a:off x="4788051" y="865584"/>
          <a:ext cx="1116281" cy="1116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55AC70-16CA-42A1-BD31-5F7C33A0A8E8}">
      <dsp:nvSpPr>
        <dsp:cNvPr id="0" name=""/>
        <dsp:cNvSpPr/>
      </dsp:nvSpPr>
      <dsp:spPr>
        <a:xfrm>
          <a:off x="3751504" y="2094532"/>
          <a:ext cx="3189375" cy="56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dirty="0"/>
            <a:t>What is the refund policy for TES?</a:t>
          </a:r>
          <a:endParaRPr lang="en-US" sz="1800" kern="1200" dirty="0"/>
        </a:p>
      </dsp:txBody>
      <dsp:txXfrm>
        <a:off x="3751504" y="2094532"/>
        <a:ext cx="3189375" cy="568107"/>
      </dsp:txXfrm>
    </dsp:sp>
    <dsp:sp modelId="{9699C2E6-CF33-4A4F-A33C-A43AF3083740}">
      <dsp:nvSpPr>
        <dsp:cNvPr id="0" name=""/>
        <dsp:cNvSpPr/>
      </dsp:nvSpPr>
      <dsp:spPr>
        <a:xfrm>
          <a:off x="3751504" y="2715043"/>
          <a:ext cx="3189375" cy="770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Answer: Follow the same procedure that you follow for the other State programs.</a:t>
          </a:r>
        </a:p>
      </dsp:txBody>
      <dsp:txXfrm>
        <a:off x="3751504" y="2715043"/>
        <a:ext cx="3189375" cy="770710"/>
      </dsp:txXfrm>
    </dsp:sp>
    <dsp:sp modelId="{D2AC0822-6243-49F4-84F4-788706B65E76}">
      <dsp:nvSpPr>
        <dsp:cNvPr id="0" name=""/>
        <dsp:cNvSpPr/>
      </dsp:nvSpPr>
      <dsp:spPr>
        <a:xfrm>
          <a:off x="8535567" y="865584"/>
          <a:ext cx="1116281" cy="1116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33F217-5199-4700-A907-2ACDF506DD00}">
      <dsp:nvSpPr>
        <dsp:cNvPr id="0" name=""/>
        <dsp:cNvSpPr/>
      </dsp:nvSpPr>
      <dsp:spPr>
        <a:xfrm>
          <a:off x="7499020" y="2094532"/>
          <a:ext cx="3189375" cy="568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dirty="0"/>
            <a:t>Can students receive TES if they are in an apprenticeship?</a:t>
          </a:r>
          <a:endParaRPr lang="en-US" sz="1800" kern="1200" dirty="0"/>
        </a:p>
      </dsp:txBody>
      <dsp:txXfrm>
        <a:off x="7499020" y="2094532"/>
        <a:ext cx="3189375" cy="568107"/>
      </dsp:txXfrm>
    </dsp:sp>
    <dsp:sp modelId="{E5A16D9C-8E51-45B0-880A-CABC95F15F89}">
      <dsp:nvSpPr>
        <dsp:cNvPr id="0" name=""/>
        <dsp:cNvSpPr/>
      </dsp:nvSpPr>
      <dsp:spPr>
        <a:xfrm>
          <a:off x="7499020" y="2715043"/>
          <a:ext cx="3189375" cy="770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Answer: Yes. Have the student contact HEAB. The student is required to sign a waiver before they can be awarded.</a:t>
          </a:r>
        </a:p>
      </dsp:txBody>
      <dsp:txXfrm>
        <a:off x="7499020" y="2715043"/>
        <a:ext cx="3189375" cy="7707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B5FB1-D490-4074-A653-DE946F555D77}">
      <dsp:nvSpPr>
        <dsp:cNvPr id="0" name=""/>
        <dsp:cNvSpPr/>
      </dsp:nvSpPr>
      <dsp:spPr>
        <a:xfrm rot="16200000">
          <a:off x="2338" y="1178"/>
          <a:ext cx="4348981" cy="4348981"/>
        </a:xfrm>
        <a:prstGeom prst="downArrow">
          <a:avLst>
            <a:gd name="adj1" fmla="val 50000"/>
            <a:gd name="adj2" fmla="val 35000"/>
          </a:avLst>
        </a:prstGeom>
        <a:solidFill>
          <a:schemeClr val="bg2">
            <a:lumMod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Student not on notification list</a:t>
          </a:r>
        </a:p>
      </dsp:txBody>
      <dsp:txXfrm rot="5400000">
        <a:off x="2338" y="1088423"/>
        <a:ext cx="3587909" cy="2174491"/>
      </dsp:txXfrm>
    </dsp:sp>
    <dsp:sp modelId="{08A51ACA-741E-46C0-BCC6-A528BB973869}">
      <dsp:nvSpPr>
        <dsp:cNvPr id="0" name=""/>
        <dsp:cNvSpPr/>
      </dsp:nvSpPr>
      <dsp:spPr>
        <a:xfrm rot="5400000">
          <a:off x="6164280" y="1178"/>
          <a:ext cx="4348981" cy="4348981"/>
        </a:xfrm>
        <a:prstGeom prst="downArrow">
          <a:avLst>
            <a:gd name="adj1" fmla="val 50000"/>
            <a:gd name="adj2" fmla="val 35000"/>
          </a:avLst>
        </a:prstGeom>
        <a:solidFill>
          <a:schemeClr val="bg2">
            <a:lumMod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dirty="0">
              <a:highlight>
                <a:srgbClr val="808080"/>
              </a:highlight>
            </a:rPr>
            <a:t>Is the Student State of Legal Residence WI?</a:t>
          </a:r>
        </a:p>
        <a:p>
          <a:pPr marL="114300" lvl="1" indent="-114300" algn="l" defTabSz="622300">
            <a:lnSpc>
              <a:spcPct val="90000"/>
            </a:lnSpc>
            <a:spcBef>
              <a:spcPct val="0"/>
            </a:spcBef>
            <a:spcAft>
              <a:spcPct val="15000"/>
            </a:spcAft>
            <a:buChar char="•"/>
          </a:pPr>
          <a:r>
            <a:rPr lang="en-US" sz="1400" b="1" kern="1200" dirty="0"/>
            <a:t>Yes?  </a:t>
          </a:r>
          <a:r>
            <a:rPr lang="en-US" sz="1400" kern="1200" dirty="0"/>
            <a:t>Send a request to HEAB for us to add your school manually.</a:t>
          </a:r>
        </a:p>
        <a:p>
          <a:pPr marL="228600" lvl="2" indent="-114300" algn="l" defTabSz="622300">
            <a:lnSpc>
              <a:spcPct val="90000"/>
            </a:lnSpc>
            <a:spcBef>
              <a:spcPct val="0"/>
            </a:spcBef>
            <a:spcAft>
              <a:spcPct val="15000"/>
            </a:spcAft>
            <a:buChar char="•"/>
          </a:pPr>
          <a:r>
            <a:rPr lang="en-US" sz="1400" kern="1200" dirty="0"/>
            <a:t>HEAB currently only has room to add the first 6 eligible WI schools listed on the FAFSA.</a:t>
          </a:r>
          <a:br>
            <a:rPr lang="en-US" sz="1400" kern="1200" dirty="0"/>
          </a:br>
          <a:endParaRPr lang="en-US" sz="1400" kern="1200" dirty="0"/>
        </a:p>
        <a:p>
          <a:pPr marL="114300" lvl="1" indent="-114300" algn="l" defTabSz="622300">
            <a:lnSpc>
              <a:spcPct val="90000"/>
            </a:lnSpc>
            <a:spcBef>
              <a:spcPct val="0"/>
            </a:spcBef>
            <a:spcAft>
              <a:spcPct val="15000"/>
            </a:spcAft>
            <a:buChar char="•"/>
          </a:pPr>
          <a:r>
            <a:rPr lang="en-US" sz="1400" b="1" kern="1200" dirty="0"/>
            <a:t>No? </a:t>
          </a:r>
          <a:r>
            <a:rPr lang="en-US" sz="1400" kern="1200" dirty="0"/>
            <a:t>Send a request to HEAB for us to request the ISIR from CPS</a:t>
          </a:r>
          <a:r>
            <a:rPr lang="en-US" sz="1300" kern="1200" dirty="0"/>
            <a:t>.</a:t>
          </a:r>
        </a:p>
      </dsp:txBody>
      <dsp:txXfrm rot="-5400000">
        <a:off x="6925352" y="1088423"/>
        <a:ext cx="3587909" cy="21744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05BDA-196E-4B4E-8617-3DE656406CB2}">
      <dsp:nvSpPr>
        <dsp:cNvPr id="0" name=""/>
        <dsp:cNvSpPr/>
      </dsp:nvSpPr>
      <dsp:spPr>
        <a:xfrm>
          <a:off x="4405" y="702885"/>
          <a:ext cx="1113328" cy="11133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2F597F-6DA5-4569-AC76-E4640F1363C6}">
      <dsp:nvSpPr>
        <dsp:cNvPr id="0" name=""/>
        <dsp:cNvSpPr/>
      </dsp:nvSpPr>
      <dsp:spPr>
        <a:xfrm>
          <a:off x="4405" y="1939033"/>
          <a:ext cx="3180937" cy="566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b="1" kern="1200" dirty="0"/>
            <a:t>Voucher error “Requested Amount Not Available”</a:t>
          </a:r>
          <a:endParaRPr lang="en-US" sz="1800" kern="1200" dirty="0"/>
        </a:p>
      </dsp:txBody>
      <dsp:txXfrm>
        <a:off x="4405" y="1939033"/>
        <a:ext cx="3180937" cy="566604"/>
      </dsp:txXfrm>
    </dsp:sp>
    <dsp:sp modelId="{FC7952BB-3CDD-430E-A065-32347BD7ED34}">
      <dsp:nvSpPr>
        <dsp:cNvPr id="0" name=""/>
        <dsp:cNvSpPr/>
      </dsp:nvSpPr>
      <dsp:spPr>
        <a:xfrm>
          <a:off x="4405" y="2562764"/>
          <a:ext cx="3180937" cy="99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This usually means that the funds being requested have already been disbursed, so check your records, previous vouchers, etc.</a:t>
          </a:r>
        </a:p>
      </dsp:txBody>
      <dsp:txXfrm>
        <a:off x="4405" y="2562764"/>
        <a:ext cx="3180937" cy="996406"/>
      </dsp:txXfrm>
    </dsp:sp>
    <dsp:sp modelId="{BC25D90D-5082-4003-A33A-3A2912F90485}">
      <dsp:nvSpPr>
        <dsp:cNvPr id="0" name=""/>
        <dsp:cNvSpPr/>
      </dsp:nvSpPr>
      <dsp:spPr>
        <a:xfrm>
          <a:off x="3742007" y="702885"/>
          <a:ext cx="1113328" cy="11133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863BD8-C92D-4B51-B912-710BAEF89C03}">
      <dsp:nvSpPr>
        <dsp:cNvPr id="0" name=""/>
        <dsp:cNvSpPr/>
      </dsp:nvSpPr>
      <dsp:spPr>
        <a:xfrm>
          <a:off x="3742007" y="1939033"/>
          <a:ext cx="3180937" cy="566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b="1" kern="1200" dirty="0"/>
            <a:t>Voucher error “$ spent at school ###”</a:t>
          </a:r>
          <a:endParaRPr lang="en-US" sz="1800" kern="1200" dirty="0"/>
        </a:p>
      </dsp:txBody>
      <dsp:txXfrm>
        <a:off x="3742007" y="1939033"/>
        <a:ext cx="3180937" cy="566604"/>
      </dsp:txXfrm>
    </dsp:sp>
    <dsp:sp modelId="{DFD525B0-76A7-4E6A-8DC6-7201D294FE0A}">
      <dsp:nvSpPr>
        <dsp:cNvPr id="0" name=""/>
        <dsp:cNvSpPr/>
      </dsp:nvSpPr>
      <dsp:spPr>
        <a:xfrm>
          <a:off x="3742007" y="2562764"/>
          <a:ext cx="3180937" cy="99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If the student is enrolled at your school, contact the listed school to request they refund the student.</a:t>
          </a:r>
        </a:p>
      </dsp:txBody>
      <dsp:txXfrm>
        <a:off x="3742007" y="2562764"/>
        <a:ext cx="3180937" cy="996406"/>
      </dsp:txXfrm>
    </dsp:sp>
    <dsp:sp modelId="{82D659C2-8973-4279-A503-A55731CCC0A8}">
      <dsp:nvSpPr>
        <dsp:cNvPr id="0" name=""/>
        <dsp:cNvSpPr/>
      </dsp:nvSpPr>
      <dsp:spPr>
        <a:xfrm>
          <a:off x="7479608" y="702885"/>
          <a:ext cx="1113328" cy="11133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DE6CE7-9D5F-48F7-9EDE-2D3B39AEA17D}">
      <dsp:nvSpPr>
        <dsp:cNvPr id="0" name=""/>
        <dsp:cNvSpPr/>
      </dsp:nvSpPr>
      <dsp:spPr>
        <a:xfrm>
          <a:off x="7479608" y="1939033"/>
          <a:ext cx="3180937" cy="566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b="1" kern="1200" dirty="0"/>
            <a:t>Voucher error for TIP “Partial Amount Avail”</a:t>
          </a:r>
          <a:endParaRPr lang="en-US" sz="1800" kern="1200" dirty="0"/>
        </a:p>
      </dsp:txBody>
      <dsp:txXfrm>
        <a:off x="7479608" y="1939033"/>
        <a:ext cx="3180937" cy="566604"/>
      </dsp:txXfrm>
    </dsp:sp>
    <dsp:sp modelId="{D637D1AE-9B3F-43C7-BB2D-C81393E87844}">
      <dsp:nvSpPr>
        <dsp:cNvPr id="0" name=""/>
        <dsp:cNvSpPr/>
      </dsp:nvSpPr>
      <dsp:spPr>
        <a:xfrm>
          <a:off x="7479608" y="2562764"/>
          <a:ext cx="3180937" cy="99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This is specific to Initial TIP and means there isn’t enough left in the allocation to honor the entire request.</a:t>
          </a:r>
        </a:p>
      </dsp:txBody>
      <dsp:txXfrm>
        <a:off x="7479608" y="2562764"/>
        <a:ext cx="3180937" cy="9964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9090B-987F-46B5-BDE4-34B426449A45}">
      <dsp:nvSpPr>
        <dsp:cNvPr id="0" name=""/>
        <dsp:cNvSpPr/>
      </dsp:nvSpPr>
      <dsp:spPr>
        <a:xfrm>
          <a:off x="0" y="3291621"/>
          <a:ext cx="10298997" cy="1080383"/>
        </a:xfrm>
        <a:prstGeom prst="rect">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Issues need to be resolved by the student with the County Clerk of Courts where the lien originated.  This may result in an update to the APP file which will remove the block.</a:t>
          </a:r>
        </a:p>
      </dsp:txBody>
      <dsp:txXfrm>
        <a:off x="0" y="3291621"/>
        <a:ext cx="10298997" cy="1080383"/>
      </dsp:txXfrm>
    </dsp:sp>
    <dsp:sp modelId="{F52D5802-D880-4B4D-AAE1-6807F1843A9B}">
      <dsp:nvSpPr>
        <dsp:cNvPr id="0" name=""/>
        <dsp:cNvSpPr/>
      </dsp:nvSpPr>
      <dsp:spPr>
        <a:xfrm rot="10800000">
          <a:off x="0" y="1621023"/>
          <a:ext cx="10298997" cy="1661630"/>
        </a:xfrm>
        <a:prstGeom prst="upArrowCallout">
          <a:avLst/>
        </a:prstGeom>
        <a:solidFill>
          <a:schemeClr val="bg2">
            <a:lumMod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A job runs a comparison between the two and removes people in the APP file from the lien docket prior to marking the remaining students.</a:t>
          </a:r>
        </a:p>
      </dsp:txBody>
      <dsp:txXfrm rot="10800000">
        <a:off x="0" y="1621023"/>
        <a:ext cx="10298997" cy="1079677"/>
      </dsp:txXfrm>
    </dsp:sp>
    <dsp:sp modelId="{B33563AE-A588-433C-A49E-5B981AA51614}">
      <dsp:nvSpPr>
        <dsp:cNvPr id="0" name=""/>
        <dsp:cNvSpPr/>
      </dsp:nvSpPr>
      <dsp:spPr>
        <a:xfrm rot="10800000">
          <a:off x="0" y="772"/>
          <a:ext cx="10298997" cy="1661630"/>
        </a:xfrm>
        <a:prstGeom prst="upArrowCallou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HEAB receives 2 files from DWD once a week.</a:t>
          </a:r>
          <a:r>
            <a:rPr lang="en-US" sz="2000" kern="1200" dirty="0"/>
            <a:t>  </a:t>
          </a:r>
        </a:p>
      </dsp:txBody>
      <dsp:txXfrm rot="-10800000">
        <a:off x="0" y="772"/>
        <a:ext cx="10298997" cy="583232"/>
      </dsp:txXfrm>
    </dsp:sp>
    <dsp:sp modelId="{1E3308D4-E878-4B57-9213-4A545ECF532E}">
      <dsp:nvSpPr>
        <dsp:cNvPr id="0" name=""/>
        <dsp:cNvSpPr/>
      </dsp:nvSpPr>
      <dsp:spPr>
        <a:xfrm>
          <a:off x="0" y="584005"/>
          <a:ext cx="5149498" cy="4968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The lien docket itself</a:t>
          </a:r>
        </a:p>
      </dsp:txBody>
      <dsp:txXfrm>
        <a:off x="0" y="584005"/>
        <a:ext cx="5149498" cy="496827"/>
      </dsp:txXfrm>
    </dsp:sp>
    <dsp:sp modelId="{0C3D7761-5D23-4EFC-829F-0B25F98CF6A9}">
      <dsp:nvSpPr>
        <dsp:cNvPr id="0" name=""/>
        <dsp:cNvSpPr/>
      </dsp:nvSpPr>
      <dsp:spPr>
        <a:xfrm>
          <a:off x="5149498" y="584005"/>
          <a:ext cx="5149498" cy="4968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The APP [Approved Payment Plan] file.  A person stays on the lien docket with a zero balance for 6 months, so people with zero balances are also in the APP file.  </a:t>
          </a:r>
        </a:p>
      </dsp:txBody>
      <dsp:txXfrm>
        <a:off x="5149498" y="584005"/>
        <a:ext cx="5149498" cy="496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2550C-6457-4027-8445-59F9BEF6A343}">
      <dsp:nvSpPr>
        <dsp:cNvPr id="0" name=""/>
        <dsp:cNvSpPr/>
      </dsp:nvSpPr>
      <dsp:spPr>
        <a:xfrm>
          <a:off x="559800" y="482041"/>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EE2B58-04B9-4FE6-BB89-1BE70DDF14C9}">
      <dsp:nvSpPr>
        <dsp:cNvPr id="0" name=""/>
        <dsp:cNvSpPr/>
      </dsp:nvSpPr>
      <dsp:spPr>
        <a:xfrm>
          <a:off x="559800" y="213969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b="1" kern="1200" dirty="0"/>
            <a:t>How does an “N Code” on a student’s account get removed if the student is now attending your school? </a:t>
          </a:r>
          <a:endParaRPr lang="en-US" sz="1500" kern="1200" dirty="0"/>
        </a:p>
      </dsp:txBody>
      <dsp:txXfrm>
        <a:off x="559800" y="2139693"/>
        <a:ext cx="4320000" cy="648000"/>
      </dsp:txXfrm>
    </dsp:sp>
    <dsp:sp modelId="{ACF9B0AC-7009-46CB-A6E5-D8D4D85C9F97}">
      <dsp:nvSpPr>
        <dsp:cNvPr id="0" name=""/>
        <dsp:cNvSpPr/>
      </dsp:nvSpPr>
      <dsp:spPr>
        <a:xfrm>
          <a:off x="559800" y="2855438"/>
          <a:ext cx="4320000" cy="1013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kern="1200" dirty="0"/>
            <a:t>Send a request to have HEAB manually remove the </a:t>
          </a:r>
          <a:r>
            <a:rPr lang="en-US" sz="1200" b="1" kern="1200" dirty="0"/>
            <a:t>N Code </a:t>
          </a:r>
          <a:r>
            <a:rPr lang="en-US" sz="1200" kern="1200" dirty="0"/>
            <a:t>from the student’s account.  </a:t>
          </a:r>
        </a:p>
      </dsp:txBody>
      <dsp:txXfrm>
        <a:off x="559800" y="2855438"/>
        <a:ext cx="4320000" cy="1013857"/>
      </dsp:txXfrm>
    </dsp:sp>
    <dsp:sp modelId="{2945DD7E-3C15-47C5-8464-FB6264538535}">
      <dsp:nvSpPr>
        <dsp:cNvPr id="0" name=""/>
        <dsp:cNvSpPr/>
      </dsp:nvSpPr>
      <dsp:spPr>
        <a:xfrm>
          <a:off x="5635800" y="482041"/>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F1CEDD-9F0D-45DF-8F5F-9F2FD130D36E}">
      <dsp:nvSpPr>
        <dsp:cNvPr id="0" name=""/>
        <dsp:cNvSpPr/>
      </dsp:nvSpPr>
      <dsp:spPr>
        <a:xfrm>
          <a:off x="5635800" y="213969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b="1" kern="1200" dirty="0"/>
            <a:t>How does a student’s Alternative Tuition Code at HEAB get updated in HEAB’s computer system?  </a:t>
          </a:r>
          <a:endParaRPr lang="en-US" sz="1500" kern="1200" dirty="0"/>
        </a:p>
      </dsp:txBody>
      <dsp:txXfrm>
        <a:off x="5635800" y="2139693"/>
        <a:ext cx="4320000" cy="648000"/>
      </dsp:txXfrm>
    </dsp:sp>
    <dsp:sp modelId="{0D1E93D1-C6D8-4983-B2A9-8058A2AA9A92}">
      <dsp:nvSpPr>
        <dsp:cNvPr id="0" name=""/>
        <dsp:cNvSpPr/>
      </dsp:nvSpPr>
      <dsp:spPr>
        <a:xfrm>
          <a:off x="5635800" y="2855438"/>
          <a:ext cx="4320000" cy="1013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kern="1200" dirty="0"/>
            <a:t>Send </a:t>
          </a:r>
          <a:r>
            <a:rPr lang="en-US" sz="1200" b="1" kern="1200" dirty="0"/>
            <a:t>File Maintenance </a:t>
          </a:r>
          <a:r>
            <a:rPr lang="en-US" sz="1200" kern="1200" dirty="0"/>
            <a:t>to HEAB for students enrolled in programs that use your school’s Alternative Tuition Codes at HEAB. </a:t>
          </a:r>
        </a:p>
        <a:p>
          <a:pPr marL="0" lvl="0" indent="0" algn="l" defTabSz="533400">
            <a:lnSpc>
              <a:spcPct val="100000"/>
            </a:lnSpc>
            <a:spcBef>
              <a:spcPct val="0"/>
            </a:spcBef>
            <a:spcAft>
              <a:spcPct val="35000"/>
            </a:spcAft>
            <a:buNone/>
          </a:pPr>
          <a:r>
            <a:rPr lang="en-US" sz="1200" kern="1200" dirty="0"/>
            <a:t>Continue to send additional File Maintenance to HEAB if an enrolled student changes programs, or if an Alternative Tuition Code must be updated again in HEAB’s computer system.  </a:t>
          </a:r>
        </a:p>
      </dsp:txBody>
      <dsp:txXfrm>
        <a:off x="5635800" y="2855438"/>
        <a:ext cx="4320000" cy="10138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F4674-8288-4CD8-A349-8DB251503869}">
      <dsp:nvSpPr>
        <dsp:cNvPr id="0" name=""/>
        <dsp:cNvSpPr/>
      </dsp:nvSpPr>
      <dsp:spPr>
        <a:xfrm>
          <a:off x="427635" y="879788"/>
          <a:ext cx="695302" cy="6953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922B7E-0DBB-48ED-A6F9-EC51D8FA935F}">
      <dsp:nvSpPr>
        <dsp:cNvPr id="0" name=""/>
        <dsp:cNvSpPr/>
      </dsp:nvSpPr>
      <dsp:spPr>
        <a:xfrm>
          <a:off x="2728" y="1984113"/>
          <a:ext cx="1545117" cy="16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If a nominated MURG student’s Year in School is in error, the school or the student may go into the student’s </a:t>
          </a:r>
          <a:r>
            <a:rPr lang="en-US" sz="1200" b="1" kern="1200" dirty="0"/>
            <a:t>FAFSA</a:t>
          </a:r>
          <a:r>
            <a:rPr lang="en-US" sz="1200" kern="1200" dirty="0"/>
            <a:t> and electronically update the nominated MURG student’s Year in School on the FAFSA to be at least a </a:t>
          </a:r>
          <a:r>
            <a:rPr lang="en-US" sz="1200" b="1" kern="1200" dirty="0"/>
            <a:t>Year in School </a:t>
          </a:r>
          <a:r>
            <a:rPr lang="en-US" sz="1200" kern="1200" dirty="0"/>
            <a:t>“</a:t>
          </a:r>
          <a:r>
            <a:rPr lang="en-US" sz="1200" b="1" kern="1200" dirty="0"/>
            <a:t>2</a:t>
          </a:r>
          <a:r>
            <a:rPr lang="en-US" sz="1200" kern="1200" dirty="0"/>
            <a:t>” </a:t>
          </a:r>
          <a:r>
            <a:rPr lang="en-US" sz="1200" b="1" kern="1200" dirty="0"/>
            <a:t>or higher</a:t>
          </a:r>
          <a:r>
            <a:rPr lang="en-US" sz="1200" kern="1200" dirty="0"/>
            <a:t>.</a:t>
          </a:r>
        </a:p>
      </dsp:txBody>
      <dsp:txXfrm>
        <a:off x="2728" y="1984113"/>
        <a:ext cx="1545117" cy="1622373"/>
      </dsp:txXfrm>
    </dsp:sp>
    <dsp:sp modelId="{03C9A8B0-C059-4258-A7B4-A1035D979718}">
      <dsp:nvSpPr>
        <dsp:cNvPr id="0" name=""/>
        <dsp:cNvSpPr/>
      </dsp:nvSpPr>
      <dsp:spPr>
        <a:xfrm>
          <a:off x="2243148" y="879788"/>
          <a:ext cx="695302" cy="6953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A30DE6-0E59-4B9A-BE64-8840991C932B}">
      <dsp:nvSpPr>
        <dsp:cNvPr id="0" name=""/>
        <dsp:cNvSpPr/>
      </dsp:nvSpPr>
      <dsp:spPr>
        <a:xfrm>
          <a:off x="1818241" y="1984113"/>
          <a:ext cx="1545117" cy="16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Email HEAB to notify that this nominated MURG student’s updated Year in School on the student’s FAFSA is completed.  </a:t>
          </a:r>
        </a:p>
      </dsp:txBody>
      <dsp:txXfrm>
        <a:off x="1818241" y="1984113"/>
        <a:ext cx="1545117" cy="1622373"/>
      </dsp:txXfrm>
    </dsp:sp>
    <dsp:sp modelId="{B055BE56-3A5E-43EE-8B7D-AF5BFCFA767D}">
      <dsp:nvSpPr>
        <dsp:cNvPr id="0" name=""/>
        <dsp:cNvSpPr/>
      </dsp:nvSpPr>
      <dsp:spPr>
        <a:xfrm>
          <a:off x="4058661" y="879788"/>
          <a:ext cx="695302" cy="6953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0ED29-8D1E-435F-B02E-355451B66B62}">
      <dsp:nvSpPr>
        <dsp:cNvPr id="0" name=""/>
        <dsp:cNvSpPr/>
      </dsp:nvSpPr>
      <dsp:spPr>
        <a:xfrm>
          <a:off x="3633754" y="1984113"/>
          <a:ext cx="1545117" cy="162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Once the nominated MURG student’s updated FAFSA is loaded into HEAB’s computer system, HEAB will enter the student’s MURG award and the school may voucher for it again.</a:t>
          </a:r>
        </a:p>
      </dsp:txBody>
      <dsp:txXfrm>
        <a:off x="3633754" y="1984113"/>
        <a:ext cx="1545117" cy="16223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1E65D-1B40-4366-BE34-21CF57D83105}">
      <dsp:nvSpPr>
        <dsp:cNvPr id="0" name=""/>
        <dsp:cNvSpPr/>
      </dsp:nvSpPr>
      <dsp:spPr>
        <a:xfrm>
          <a:off x="650710" y="368974"/>
          <a:ext cx="3655123" cy="3655123"/>
        </a:xfrm>
        <a:prstGeom prst="pie">
          <a:avLst>
            <a:gd name="adj1" fmla="val 16200000"/>
            <a:gd name="adj2" fmla="val 1800000"/>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Yes, if a MURG  student is attending at least half time in one semester, send HEAB a MURG Nomination Roster specifying in which semester the nominated MURG student should receive their total MURG award amount</a:t>
          </a:r>
          <a:r>
            <a:rPr lang="en-US" sz="800" kern="1200" dirty="0"/>
            <a:t>. </a:t>
          </a:r>
        </a:p>
      </dsp:txBody>
      <dsp:txXfrm>
        <a:off x="2637966" y="1043431"/>
        <a:ext cx="1240131" cy="1218374"/>
      </dsp:txXfrm>
    </dsp:sp>
    <dsp:sp modelId="{F59988A3-465E-4EC1-90BB-1B8BE1CE0953}">
      <dsp:nvSpPr>
        <dsp:cNvPr id="0" name=""/>
        <dsp:cNvSpPr/>
      </dsp:nvSpPr>
      <dsp:spPr>
        <a:xfrm>
          <a:off x="771429" y="294270"/>
          <a:ext cx="3450327" cy="3799428"/>
        </a:xfrm>
        <a:prstGeom prst="pie">
          <a:avLst>
            <a:gd name="adj1" fmla="val 1800000"/>
            <a:gd name="adj2" fmla="val 9000000"/>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Eligible MURG awards range from a minimum of $250 up to a maximum of $2,500 per academic year</a:t>
          </a:r>
          <a:r>
            <a:rPr lang="en-US" sz="1300" kern="1200" dirty="0"/>
            <a:t>. </a:t>
          </a:r>
        </a:p>
      </dsp:txBody>
      <dsp:txXfrm>
        <a:off x="1716162" y="2691528"/>
        <a:ext cx="1560862" cy="1176013"/>
      </dsp:txXfrm>
    </dsp:sp>
    <dsp:sp modelId="{B0917E7D-7B4A-431F-87F8-296B47CE7685}">
      <dsp:nvSpPr>
        <dsp:cNvPr id="0" name=""/>
        <dsp:cNvSpPr/>
      </dsp:nvSpPr>
      <dsp:spPr>
        <a:xfrm>
          <a:off x="669031" y="366422"/>
          <a:ext cx="3655123" cy="3655123"/>
        </a:xfrm>
        <a:prstGeom prst="pie">
          <a:avLst>
            <a:gd name="adj1" fmla="val 9000000"/>
            <a:gd name="adj2" fmla="val 16200000"/>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Freshmen and graduate students are not eligible to receive MURG awards. Eligible students may receive MURG awards for a maximum of 8 semesters</a:t>
          </a:r>
        </a:p>
      </dsp:txBody>
      <dsp:txXfrm>
        <a:off x="1060651" y="1084393"/>
        <a:ext cx="1240131" cy="12183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E7CD5-23C6-4E3E-8E26-27CD8B2B92E2}">
      <dsp:nvSpPr>
        <dsp:cNvPr id="0" name=""/>
        <dsp:cNvSpPr/>
      </dsp:nvSpPr>
      <dsp:spPr>
        <a:xfrm>
          <a:off x="362330" y="-277967"/>
          <a:ext cx="4928024" cy="4928024"/>
        </a:xfrm>
        <a:prstGeom prst="circularArrow">
          <a:avLst>
            <a:gd name="adj1" fmla="val 5310"/>
            <a:gd name="adj2" fmla="val 343918"/>
            <a:gd name="adj3" fmla="val 12689182"/>
            <a:gd name="adj4" fmla="val 18079718"/>
            <a:gd name="adj5" fmla="val 6195"/>
          </a:avLst>
        </a:prstGeom>
        <a:solidFill>
          <a:schemeClr val="tx1"/>
        </a:solidFill>
        <a:ln>
          <a:solidFill>
            <a:schemeClr val="tx1">
              <a:lumMod val="75000"/>
              <a:lumOff val="25000"/>
            </a:schemeClr>
          </a:solidFill>
        </a:ln>
        <a:effectLst/>
      </dsp:spPr>
      <dsp:style>
        <a:lnRef idx="0">
          <a:scrgbClr r="0" g="0" b="0"/>
        </a:lnRef>
        <a:fillRef idx="1">
          <a:scrgbClr r="0" g="0" b="0"/>
        </a:fillRef>
        <a:effectRef idx="0">
          <a:scrgbClr r="0" g="0" b="0"/>
        </a:effectRef>
        <a:fontRef idx="minor"/>
      </dsp:style>
    </dsp:sp>
    <dsp:sp modelId="{769E969A-08B1-408C-AC1E-458582308DFB}">
      <dsp:nvSpPr>
        <dsp:cNvPr id="0" name=""/>
        <dsp:cNvSpPr/>
      </dsp:nvSpPr>
      <dsp:spPr>
        <a:xfrm>
          <a:off x="1193438" y="-236802"/>
          <a:ext cx="3265807" cy="1955444"/>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tx1">
                  <a:lumMod val="95000"/>
                  <a:lumOff val="5000"/>
                </a:schemeClr>
              </a:solidFill>
            </a:rPr>
            <a:t>MTL Program students must be currently enrolled in programs </a:t>
          </a:r>
          <a:r>
            <a:rPr lang="en-US" sz="1400" b="1" i="0" kern="1200" dirty="0">
              <a:solidFill>
                <a:schemeClr val="tx1">
                  <a:lumMod val="95000"/>
                  <a:lumOff val="5000"/>
                </a:schemeClr>
              </a:solidFill>
            </a:rPr>
            <a:t>leading to teacher licensure</a:t>
          </a:r>
          <a:r>
            <a:rPr lang="en-US" sz="1400" b="0" i="0" kern="1200" dirty="0">
              <a:solidFill>
                <a:schemeClr val="tx1">
                  <a:lumMod val="95000"/>
                  <a:lumOff val="5000"/>
                </a:schemeClr>
              </a:solidFill>
            </a:rPr>
            <a:t> </a:t>
          </a:r>
          <a:r>
            <a:rPr lang="en-US" sz="1400" b="1" i="0" kern="1200" dirty="0">
              <a:solidFill>
                <a:schemeClr val="tx1">
                  <a:lumMod val="95000"/>
                  <a:lumOff val="5000"/>
                </a:schemeClr>
              </a:solidFill>
            </a:rPr>
            <a:t>in a discipline identified as a designated teacher shortage area </a:t>
          </a:r>
          <a:r>
            <a:rPr lang="en-US" sz="1400" b="0" i="0" kern="1200" dirty="0">
              <a:solidFill>
                <a:schemeClr val="tx1">
                  <a:lumMod val="95000"/>
                  <a:lumOff val="5000"/>
                </a:schemeClr>
              </a:solidFill>
            </a:rPr>
            <a:t>for the state of Wisconsin by the U.S. Department of Education. </a:t>
          </a:r>
          <a:endParaRPr lang="en-US" sz="1400" kern="1200" dirty="0">
            <a:solidFill>
              <a:schemeClr val="tx1">
                <a:lumMod val="95000"/>
                <a:lumOff val="5000"/>
              </a:schemeClr>
            </a:solidFill>
          </a:endParaRPr>
        </a:p>
      </dsp:txBody>
      <dsp:txXfrm>
        <a:off x="1288895" y="-141345"/>
        <a:ext cx="3074893" cy="1764530"/>
      </dsp:txXfrm>
    </dsp:sp>
    <dsp:sp modelId="{F16447C8-ED16-47D7-8CD4-156EC9F00883}">
      <dsp:nvSpPr>
        <dsp:cNvPr id="0" name=""/>
        <dsp:cNvSpPr/>
      </dsp:nvSpPr>
      <dsp:spPr>
        <a:xfrm>
          <a:off x="1157294" y="2029293"/>
          <a:ext cx="3260622" cy="2252389"/>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chemeClr val="tx1">
                  <a:lumMod val="95000"/>
                  <a:lumOff val="5000"/>
                </a:schemeClr>
              </a:solidFill>
            </a:rPr>
            <a:t>For each year that the MTL Program student meets all MTL forgiveness criteria requirements, </a:t>
          </a:r>
          <a:r>
            <a:rPr lang="en-US" sz="1600" b="1" i="0" kern="1200" dirty="0">
              <a:solidFill>
                <a:schemeClr val="tx1">
                  <a:lumMod val="95000"/>
                  <a:lumOff val="5000"/>
                </a:schemeClr>
              </a:solidFill>
            </a:rPr>
            <a:t>25%</a:t>
          </a:r>
          <a:r>
            <a:rPr lang="en-US" sz="1600" b="0" i="0" kern="1200" dirty="0">
              <a:solidFill>
                <a:schemeClr val="tx1">
                  <a:lumMod val="95000"/>
                  <a:lumOff val="5000"/>
                </a:schemeClr>
              </a:solidFill>
            </a:rPr>
            <a:t> of the MTL Program loan is forgiven. If the forgiveness criteria requirements are not met, the MTL Program loan must be repaid at an interest rate of </a:t>
          </a:r>
          <a:r>
            <a:rPr lang="en-US" sz="1600" b="1" i="0" kern="1200" dirty="0">
              <a:solidFill>
                <a:schemeClr val="tx1">
                  <a:lumMod val="95000"/>
                  <a:lumOff val="5000"/>
                </a:schemeClr>
              </a:solidFill>
            </a:rPr>
            <a:t>5%</a:t>
          </a:r>
          <a:r>
            <a:rPr lang="en-US" sz="1600" i="0" kern="1200" dirty="0">
              <a:solidFill>
                <a:schemeClr val="tx1">
                  <a:lumMod val="95000"/>
                  <a:lumOff val="5000"/>
                </a:schemeClr>
              </a:solidFill>
            </a:rPr>
            <a:t>.</a:t>
          </a:r>
          <a:endParaRPr lang="en-US" sz="1600" kern="1200" dirty="0">
            <a:solidFill>
              <a:schemeClr val="tx1">
                <a:lumMod val="95000"/>
                <a:lumOff val="5000"/>
              </a:schemeClr>
            </a:solidFill>
          </a:endParaRPr>
        </a:p>
      </dsp:txBody>
      <dsp:txXfrm>
        <a:off x="1267247" y="2139246"/>
        <a:ext cx="3040716" cy="20324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DBBE5-8576-4AC8-B144-C3B16EF170AC}">
      <dsp:nvSpPr>
        <dsp:cNvPr id="0" name=""/>
        <dsp:cNvSpPr/>
      </dsp:nvSpPr>
      <dsp:spPr>
        <a:xfrm>
          <a:off x="9242" y="514183"/>
          <a:ext cx="2762398" cy="3322971"/>
        </a:xfrm>
        <a:prstGeom prst="roundRect">
          <a:avLst>
            <a:gd name="adj" fmla="val 10000"/>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95000"/>
                  <a:lumOff val="5000"/>
                </a:schemeClr>
              </a:solidFill>
            </a:rPr>
            <a:t>A student who enters and remains in this state principally to obtain an education is presumed to continue to reside outside this state and such presumption continues in effect until rebutted by clear and convincing evidence of bona fide residence. </a:t>
          </a:r>
        </a:p>
      </dsp:txBody>
      <dsp:txXfrm>
        <a:off x="90150" y="595091"/>
        <a:ext cx="2600582" cy="3161155"/>
      </dsp:txXfrm>
    </dsp:sp>
    <dsp:sp modelId="{1ECA853C-817B-4624-A1F9-DEE37194AB01}">
      <dsp:nvSpPr>
        <dsp:cNvPr id="0" name=""/>
        <dsp:cNvSpPr/>
      </dsp:nvSpPr>
      <dsp:spPr>
        <a:xfrm>
          <a:off x="3047880" y="1833131"/>
          <a:ext cx="585628" cy="685074"/>
        </a:xfrm>
        <a:prstGeom prst="rightArrow">
          <a:avLst>
            <a:gd name="adj1" fmla="val 60000"/>
            <a:gd name="adj2" fmla="val 50000"/>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3047880" y="1970146"/>
        <a:ext cx="409940" cy="411044"/>
      </dsp:txXfrm>
    </dsp:sp>
    <dsp:sp modelId="{A293F5CB-1B9E-4996-976E-FD710DEE50D0}">
      <dsp:nvSpPr>
        <dsp:cNvPr id="0" name=""/>
        <dsp:cNvSpPr/>
      </dsp:nvSpPr>
      <dsp:spPr>
        <a:xfrm>
          <a:off x="3876600" y="514183"/>
          <a:ext cx="2762398" cy="3322971"/>
        </a:xfrm>
        <a:prstGeom prst="roundRect">
          <a:avLst>
            <a:gd name="adj" fmla="val 10000"/>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95000"/>
                  <a:lumOff val="5000"/>
                </a:schemeClr>
              </a:solidFill>
            </a:rPr>
            <a:t>In determining bona fide residence at the time of the beginning of any semester or session and for the preceding 12 months the intent of the person to establish and maintain a permanent home in Wisconsin is determinative.</a:t>
          </a:r>
          <a:br>
            <a:rPr lang="en-US" sz="1800" b="1" kern="1200" dirty="0"/>
          </a:br>
          <a:endParaRPr lang="en-US" sz="1800" kern="1200" dirty="0"/>
        </a:p>
      </dsp:txBody>
      <dsp:txXfrm>
        <a:off x="3957508" y="595091"/>
        <a:ext cx="2600582" cy="3161155"/>
      </dsp:txXfrm>
    </dsp:sp>
    <dsp:sp modelId="{9D87F554-4C2B-4FF5-B7FC-FB891AA96DDA}">
      <dsp:nvSpPr>
        <dsp:cNvPr id="0" name=""/>
        <dsp:cNvSpPr/>
      </dsp:nvSpPr>
      <dsp:spPr>
        <a:xfrm>
          <a:off x="6915239" y="1833131"/>
          <a:ext cx="585628" cy="685074"/>
        </a:xfrm>
        <a:prstGeom prst="rightArrow">
          <a:avLst>
            <a:gd name="adj1" fmla="val 60000"/>
            <a:gd name="adj2" fmla="val 50000"/>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915239" y="1970146"/>
        <a:ext cx="409940" cy="411044"/>
      </dsp:txXfrm>
    </dsp:sp>
    <dsp:sp modelId="{47887257-8A5C-4CF0-9D5B-695A327FB9CF}">
      <dsp:nvSpPr>
        <dsp:cNvPr id="0" name=""/>
        <dsp:cNvSpPr/>
      </dsp:nvSpPr>
      <dsp:spPr>
        <a:xfrm>
          <a:off x="7743958" y="514183"/>
          <a:ext cx="2762398" cy="3322971"/>
        </a:xfrm>
        <a:prstGeom prst="roundRect">
          <a:avLst>
            <a:gd name="adj" fmla="val 10000"/>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95000"/>
                  <a:lumOff val="5000"/>
                </a:schemeClr>
              </a:solidFill>
            </a:rPr>
            <a:t>Physical presence in WI for at least 12 months preceding the beginning of the semester or session for which the student registers, and, if the student is not a U.S. citizen, possession of a visa that permits indefinite residence in the U.S.</a:t>
          </a:r>
          <a:br>
            <a:rPr lang="en-US" sz="1800" kern="1200" dirty="0"/>
          </a:br>
          <a:endParaRPr lang="en-US" sz="1800" kern="1200" dirty="0"/>
        </a:p>
      </dsp:txBody>
      <dsp:txXfrm>
        <a:off x="7824866" y="595091"/>
        <a:ext cx="2600582" cy="31611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77D75-A9B0-4EC6-A47F-C92531CCE09D}">
      <dsp:nvSpPr>
        <dsp:cNvPr id="0" name=""/>
        <dsp:cNvSpPr/>
      </dsp:nvSpPr>
      <dsp:spPr>
        <a:xfrm>
          <a:off x="0" y="67464"/>
          <a:ext cx="10515600" cy="1374750"/>
        </a:xfrm>
        <a:prstGeom prst="round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lumMod val="95000"/>
                  <a:lumOff val="5000"/>
                </a:schemeClr>
              </a:solidFill>
            </a:rPr>
            <a:t>If a student has already received an award in a prior academic year, and is otherwise eligible, except for the residency block, HEAB may, upon request, remove the residency block on a student’s account to allow the student to continue to receive a WG award in the current academic year.</a:t>
          </a:r>
        </a:p>
      </dsp:txBody>
      <dsp:txXfrm>
        <a:off x="67110" y="134574"/>
        <a:ext cx="10381380" cy="1240530"/>
      </dsp:txXfrm>
    </dsp:sp>
    <dsp:sp modelId="{3F392F43-C1BD-4D95-A9DB-1F842C6D1460}">
      <dsp:nvSpPr>
        <dsp:cNvPr id="0" name=""/>
        <dsp:cNvSpPr/>
      </dsp:nvSpPr>
      <dsp:spPr>
        <a:xfrm>
          <a:off x="0" y="1488294"/>
          <a:ext cx="10515600" cy="1374750"/>
        </a:xfrm>
        <a:prstGeom prst="round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solidFill>
                <a:schemeClr val="tx1">
                  <a:lumMod val="95000"/>
                  <a:lumOff val="5000"/>
                </a:schemeClr>
              </a:solidFill>
            </a:rPr>
            <a:t>Any student who is a graduate of a Wisconsin high school and whose parents are bona fide residents of this state for 12 months next preceding the beginning of any semester or session for which the student registers at an institution or whose last surviving parent was a bona fide resident of this state for the 12 months preceding death.</a:t>
          </a:r>
          <a:endParaRPr lang="en-US" sz="1600" b="1" kern="1200" dirty="0">
            <a:solidFill>
              <a:schemeClr val="tx1">
                <a:lumMod val="95000"/>
                <a:lumOff val="5000"/>
              </a:schemeClr>
            </a:solidFill>
          </a:endParaRPr>
        </a:p>
      </dsp:txBody>
      <dsp:txXfrm>
        <a:off x="67110" y="1555404"/>
        <a:ext cx="10381380" cy="1240530"/>
      </dsp:txXfrm>
    </dsp:sp>
    <dsp:sp modelId="{849C14BD-4A1F-43FD-AC20-FE3B91420572}">
      <dsp:nvSpPr>
        <dsp:cNvPr id="0" name=""/>
        <dsp:cNvSpPr/>
      </dsp:nvSpPr>
      <dsp:spPr>
        <a:xfrm>
          <a:off x="0" y="2909124"/>
          <a:ext cx="10515600" cy="1374750"/>
        </a:xfrm>
        <a:prstGeom prst="round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solidFill>
                <a:schemeClr val="tx1">
                  <a:lumMod val="95000"/>
                  <a:lumOff val="5000"/>
                </a:schemeClr>
              </a:solidFill>
            </a:rPr>
            <a:t>Any person continuously employed full time in this state, who was relocated to this state by his or her current employer or who moved to this state for employment purposes and accepted his or her current employment before applying for admission to an institution and before moving, and the spouse and dependents of any such person, are entitled to the exemption under par. (a) if the student demonstrates an intent to establish and maintain a permanent home in Wisconsin according to the criteria under par. (e).</a:t>
          </a:r>
          <a:endParaRPr lang="en-US" sz="1600" b="1" kern="1200" dirty="0">
            <a:solidFill>
              <a:schemeClr val="tx1">
                <a:lumMod val="95000"/>
                <a:lumOff val="5000"/>
              </a:schemeClr>
            </a:solidFill>
          </a:endParaRPr>
        </a:p>
      </dsp:txBody>
      <dsp:txXfrm>
        <a:off x="67110" y="2976234"/>
        <a:ext cx="10381380" cy="12405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C084B-3673-40F6-BE0E-300D117E549A}">
      <dsp:nvSpPr>
        <dsp:cNvPr id="0" name=""/>
        <dsp:cNvSpPr/>
      </dsp:nvSpPr>
      <dsp:spPr>
        <a:xfrm>
          <a:off x="2053" y="861732"/>
          <a:ext cx="4379788" cy="2627873"/>
        </a:xfrm>
        <a:prstGeom prst="roundRect">
          <a:avLst>
            <a:gd name="adj" fmla="val 10000"/>
          </a:avLst>
        </a:prstGeom>
        <a:solidFill>
          <a:schemeClr val="bg2"/>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lumMod val="95000"/>
                  <a:lumOff val="5000"/>
                </a:schemeClr>
              </a:solidFill>
            </a:rPr>
            <a:t>If it is not clear the student meets any of the resident eligibility or exceptions a student may be required to complete a Residency Determination Form. </a:t>
          </a:r>
        </a:p>
      </dsp:txBody>
      <dsp:txXfrm>
        <a:off x="79021" y="938700"/>
        <a:ext cx="4225852" cy="2473937"/>
      </dsp:txXfrm>
    </dsp:sp>
    <dsp:sp modelId="{082F28DD-E054-4324-BDEC-77D8F8024EC2}">
      <dsp:nvSpPr>
        <dsp:cNvPr id="0" name=""/>
        <dsp:cNvSpPr/>
      </dsp:nvSpPr>
      <dsp:spPr>
        <a:xfrm>
          <a:off x="4767263" y="1632575"/>
          <a:ext cx="928515" cy="1086187"/>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767263" y="1849812"/>
        <a:ext cx="649961" cy="651713"/>
      </dsp:txXfrm>
    </dsp:sp>
    <dsp:sp modelId="{8AA12133-9DE2-404D-B9C5-68E863D48F56}">
      <dsp:nvSpPr>
        <dsp:cNvPr id="0" name=""/>
        <dsp:cNvSpPr/>
      </dsp:nvSpPr>
      <dsp:spPr>
        <a:xfrm>
          <a:off x="6133757" y="861732"/>
          <a:ext cx="4379788" cy="2627873"/>
        </a:xfrm>
        <a:prstGeom prst="roundRect">
          <a:avLst>
            <a:gd name="adj" fmla="val 10000"/>
          </a:avLst>
        </a:prstGeom>
        <a:solidFill>
          <a:schemeClr val="bg2"/>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lumMod val="95000"/>
                  <a:lumOff val="5000"/>
                </a:schemeClr>
              </a:solidFill>
            </a:rPr>
            <a:t>The form and the supporting requested documentation such as, student and/or parent Federal and State tax returns, dependency, employment and voter registration assist in determining resident status. </a:t>
          </a:r>
        </a:p>
      </dsp:txBody>
      <dsp:txXfrm>
        <a:off x="6210725" y="938700"/>
        <a:ext cx="4225852" cy="24739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71811-EDB5-4BCA-AB0D-04DBD380F955}">
      <dsp:nvSpPr>
        <dsp:cNvPr id="0" name=""/>
        <dsp:cNvSpPr/>
      </dsp:nvSpPr>
      <dsp:spPr>
        <a:xfrm>
          <a:off x="0" y="1080567"/>
          <a:ext cx="2957512" cy="1878020"/>
        </a:xfrm>
        <a:prstGeom prst="roundRect">
          <a:avLst>
            <a:gd name="adj" fmla="val 10000"/>
          </a:avLst>
        </a:prstGeom>
        <a:solidFill>
          <a:schemeClr val="tx2">
            <a:lumMod val="10000"/>
          </a:schemeClr>
        </a:solidFill>
        <a:ln>
          <a:noFill/>
        </a:ln>
        <a:effectLst/>
      </dsp:spPr>
      <dsp:style>
        <a:lnRef idx="0">
          <a:scrgbClr r="0" g="0" b="0"/>
        </a:lnRef>
        <a:fillRef idx="3">
          <a:scrgbClr r="0" g="0" b="0"/>
        </a:fillRef>
        <a:effectRef idx="2">
          <a:scrgbClr r="0" g="0" b="0"/>
        </a:effectRef>
        <a:fontRef idx="minor">
          <a:schemeClr val="lt1"/>
        </a:fontRef>
      </dsp:style>
    </dsp:sp>
    <dsp:sp modelId="{936AF481-D786-4901-A312-A4A295DF36F2}">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2">
                  <a:lumMod val="25000"/>
                </a:schemeClr>
              </a:solidFill>
            </a:rPr>
            <a:t>By completing the FAFSA, HEAB can pull the student into our system.</a:t>
          </a:r>
          <a:br>
            <a:rPr lang="en-US" sz="1900" kern="1200" dirty="0"/>
          </a:br>
          <a:endParaRPr lang="en-US" sz="1900" kern="1200" dirty="0"/>
        </a:p>
      </dsp:txBody>
      <dsp:txXfrm>
        <a:off x="383617" y="1447754"/>
        <a:ext cx="2847502" cy="1768010"/>
      </dsp:txXfrm>
    </dsp:sp>
    <dsp:sp modelId="{3B854D0B-013E-4990-90BE-C44FBC2BCD5D}">
      <dsp:nvSpPr>
        <dsp:cNvPr id="0" name=""/>
        <dsp:cNvSpPr/>
      </dsp:nvSpPr>
      <dsp:spPr>
        <a:xfrm>
          <a:off x="3614737" y="1080567"/>
          <a:ext cx="2957512" cy="1878020"/>
        </a:xfrm>
        <a:prstGeom prst="roundRect">
          <a:avLst>
            <a:gd name="adj" fmla="val 10000"/>
          </a:avLst>
        </a:prstGeom>
        <a:solidFill>
          <a:schemeClr val="tx2">
            <a:lumMod val="10000"/>
          </a:schemeClr>
        </a:solidFill>
        <a:ln>
          <a:noFill/>
        </a:ln>
        <a:effectLst/>
      </dsp:spPr>
      <dsp:style>
        <a:lnRef idx="0">
          <a:scrgbClr r="0" g="0" b="0"/>
        </a:lnRef>
        <a:fillRef idx="3">
          <a:scrgbClr r="0" g="0" b="0"/>
        </a:fillRef>
        <a:effectRef idx="2">
          <a:scrgbClr r="0" g="0" b="0"/>
        </a:effectRef>
        <a:fontRef idx="minor">
          <a:schemeClr val="lt1"/>
        </a:fontRef>
      </dsp:style>
    </dsp:sp>
    <dsp:sp modelId="{97C0B737-0B3A-4611-A6AD-6BFF124BA4FB}">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2">
                  <a:lumMod val="25000"/>
                </a:schemeClr>
              </a:solidFill>
            </a:rPr>
            <a:t>HEAB does not look at EFC or AGI, we use the demographics from </a:t>
          </a:r>
          <a:r>
            <a:rPr lang="en-US" sz="1900" b="1" kern="1200">
              <a:solidFill>
                <a:schemeClr val="bg2">
                  <a:lumMod val="25000"/>
                </a:schemeClr>
              </a:solidFill>
            </a:rPr>
            <a:t>the FAFSA </a:t>
          </a:r>
          <a:r>
            <a:rPr lang="en-US" sz="1900" b="1" kern="1200" dirty="0">
              <a:solidFill>
                <a:schemeClr val="bg2">
                  <a:lumMod val="25000"/>
                </a:schemeClr>
              </a:solidFill>
            </a:rPr>
            <a:t>completed by the student. </a:t>
          </a:r>
          <a:br>
            <a:rPr lang="en-US" sz="1900" kern="1200" dirty="0"/>
          </a:br>
          <a:endParaRPr lang="en-US" sz="1900" kern="1200" dirty="0"/>
        </a:p>
      </dsp:txBody>
      <dsp:txXfrm>
        <a:off x="3998355" y="1447754"/>
        <a:ext cx="2847502" cy="1768010"/>
      </dsp:txXfrm>
    </dsp:sp>
    <dsp:sp modelId="{B0769EAD-DCD6-4AFE-ADBF-9152492C4AF1}">
      <dsp:nvSpPr>
        <dsp:cNvPr id="0" name=""/>
        <dsp:cNvSpPr/>
      </dsp:nvSpPr>
      <dsp:spPr>
        <a:xfrm>
          <a:off x="7229475" y="1080567"/>
          <a:ext cx="2957512" cy="1878020"/>
        </a:xfrm>
        <a:prstGeom prst="roundRect">
          <a:avLst>
            <a:gd name="adj" fmla="val 10000"/>
          </a:avLst>
        </a:prstGeom>
        <a:solidFill>
          <a:schemeClr val="tx2">
            <a:lumMod val="10000"/>
          </a:schemeClr>
        </a:solidFill>
        <a:ln>
          <a:noFill/>
        </a:ln>
        <a:effectLst/>
      </dsp:spPr>
      <dsp:style>
        <a:lnRef idx="0">
          <a:scrgbClr r="0" g="0" b="0"/>
        </a:lnRef>
        <a:fillRef idx="3">
          <a:scrgbClr r="0" g="0" b="0"/>
        </a:fillRef>
        <a:effectRef idx="2">
          <a:scrgbClr r="0" g="0" b="0"/>
        </a:effectRef>
        <a:fontRef idx="minor">
          <a:schemeClr val="lt1"/>
        </a:fontRef>
      </dsp:style>
    </dsp:sp>
    <dsp:sp modelId="{FFDC415B-7BBD-450A-97B0-313539E621EF}">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Assist with Legislators’ inquiries. </a:t>
          </a:r>
        </a:p>
      </dsp:txBody>
      <dsp:txXfrm>
        <a:off x="7613092" y="1447754"/>
        <a:ext cx="2847502" cy="176801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4532E5-6558-4728-8F17-F9734585DF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D98D4CF-4A6C-481B-A0F4-AC5806CA39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762760-1BE5-4DED-8DE4-08C60FBD5457}" type="datetimeFigureOut">
              <a:rPr lang="en-US" smtClean="0"/>
              <a:t>3/31/2023</a:t>
            </a:fld>
            <a:endParaRPr lang="en-US" dirty="0"/>
          </a:p>
        </p:txBody>
      </p:sp>
      <p:sp>
        <p:nvSpPr>
          <p:cNvPr id="4" name="Footer Placeholder 3">
            <a:extLst>
              <a:ext uri="{FF2B5EF4-FFF2-40B4-BE49-F238E27FC236}">
                <a16:creationId xmlns:a16="http://schemas.microsoft.com/office/drawing/2014/main" id="{C847287C-B070-4944-851B-165523DF9E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EA369F-6816-4683-841F-8396677FDA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E03688-F4D8-4F7F-A110-2884D92A73A1}" type="slidenum">
              <a:rPr lang="en-US" smtClean="0"/>
              <a:t>‹#›</a:t>
            </a:fld>
            <a:endParaRPr lang="en-US" dirty="0"/>
          </a:p>
        </p:txBody>
      </p:sp>
    </p:spTree>
    <p:extLst>
      <p:ext uri="{BB962C8B-B14F-4D97-AF65-F5344CB8AC3E}">
        <p14:creationId xmlns:p14="http://schemas.microsoft.com/office/powerpoint/2010/main" val="32160780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E5AA7-56E4-4F39-9F93-F415218C6736}"/>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Presentation Title</a:t>
            </a:r>
          </a:p>
        </p:txBody>
      </p:sp>
      <p:sp>
        <p:nvSpPr>
          <p:cNvPr id="3" name="Subtitle 2">
            <a:extLst>
              <a:ext uri="{FF2B5EF4-FFF2-40B4-BE49-F238E27FC236}">
                <a16:creationId xmlns:a16="http://schemas.microsoft.com/office/drawing/2014/main" id="{47FF0AA4-D1E6-4C0D-938E-D4B940F34068}"/>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8" name="Picture 7" descr="Logo&#10;&#10;Description automatically generated">
            <a:extLst>
              <a:ext uri="{FF2B5EF4-FFF2-40B4-BE49-F238E27FC236}">
                <a16:creationId xmlns:a16="http://schemas.microsoft.com/office/drawing/2014/main" id="{11BE857B-AC3E-4558-B9B4-11E32026DC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707" y="6253926"/>
            <a:ext cx="3534812" cy="466862"/>
          </a:xfrm>
          <a:prstGeom prst="rect">
            <a:avLst/>
          </a:prstGeom>
        </p:spPr>
      </p:pic>
      <p:sp>
        <p:nvSpPr>
          <p:cNvPr id="11" name="Rectangle 10">
            <a:extLst>
              <a:ext uri="{FF2B5EF4-FFF2-40B4-BE49-F238E27FC236}">
                <a16:creationId xmlns:a16="http://schemas.microsoft.com/office/drawing/2014/main" id="{CA5232B4-61CB-41F9-A620-E6C58A126158}"/>
              </a:ext>
            </a:extLst>
          </p:cNvPr>
          <p:cNvSpPr/>
          <p:nvPr userDrawn="1"/>
        </p:nvSpPr>
        <p:spPr>
          <a:xfrm>
            <a:off x="-1" y="6253926"/>
            <a:ext cx="8584707" cy="4668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r>
              <a:rPr lang="en-US" dirty="0"/>
              <a:t>Spring 2023 Conference</a:t>
            </a:r>
          </a:p>
        </p:txBody>
      </p:sp>
    </p:spTree>
    <p:extLst>
      <p:ext uri="{BB962C8B-B14F-4D97-AF65-F5344CB8AC3E}">
        <p14:creationId xmlns:p14="http://schemas.microsoft.com/office/powerpoint/2010/main" val="365900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7D8A-0688-4E18-86C2-F3FED3E4EF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8D692F-D844-478E-BF3D-6C5801BF36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ogo&#10;&#10;Description automatically generated">
            <a:extLst>
              <a:ext uri="{FF2B5EF4-FFF2-40B4-BE49-F238E27FC236}">
                <a16:creationId xmlns:a16="http://schemas.microsoft.com/office/drawing/2014/main" id="{D2C78F31-71FA-4136-A016-DFB16E359A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707" y="6253926"/>
            <a:ext cx="3534812" cy="466862"/>
          </a:xfrm>
          <a:prstGeom prst="rect">
            <a:avLst/>
          </a:prstGeom>
        </p:spPr>
      </p:pic>
      <p:sp>
        <p:nvSpPr>
          <p:cNvPr id="11" name="Rectangle 10">
            <a:extLst>
              <a:ext uri="{FF2B5EF4-FFF2-40B4-BE49-F238E27FC236}">
                <a16:creationId xmlns:a16="http://schemas.microsoft.com/office/drawing/2014/main" id="{7472C66D-BD87-49B5-A532-B0A842B5F5FB}"/>
              </a:ext>
            </a:extLst>
          </p:cNvPr>
          <p:cNvSpPr/>
          <p:nvPr userDrawn="1"/>
        </p:nvSpPr>
        <p:spPr>
          <a:xfrm>
            <a:off x="-1" y="6253926"/>
            <a:ext cx="8584707" cy="4668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r>
              <a:rPr lang="en-US" dirty="0"/>
              <a:t>Spring 2023 Conference</a:t>
            </a:r>
          </a:p>
        </p:txBody>
      </p:sp>
    </p:spTree>
    <p:extLst>
      <p:ext uri="{BB962C8B-B14F-4D97-AF65-F5344CB8AC3E}">
        <p14:creationId xmlns:p14="http://schemas.microsoft.com/office/powerpoint/2010/main" val="99319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D390-4FFA-46BF-A72E-EEE6D2A69B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2AB5C1-E1FF-4E30-9452-838E8E43A4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Logo&#10;&#10;Description automatically generated">
            <a:extLst>
              <a:ext uri="{FF2B5EF4-FFF2-40B4-BE49-F238E27FC236}">
                <a16:creationId xmlns:a16="http://schemas.microsoft.com/office/drawing/2014/main" id="{EDE11B2B-7B32-4CB0-8DAB-5CF7E6DF12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707" y="6253926"/>
            <a:ext cx="3534812" cy="466862"/>
          </a:xfrm>
          <a:prstGeom prst="rect">
            <a:avLst/>
          </a:prstGeom>
        </p:spPr>
      </p:pic>
      <p:sp>
        <p:nvSpPr>
          <p:cNvPr id="9" name="Rectangle 8">
            <a:extLst>
              <a:ext uri="{FF2B5EF4-FFF2-40B4-BE49-F238E27FC236}">
                <a16:creationId xmlns:a16="http://schemas.microsoft.com/office/drawing/2014/main" id="{93CC18D2-FEF6-4951-AA4E-CF73E99D7400}"/>
              </a:ext>
            </a:extLst>
          </p:cNvPr>
          <p:cNvSpPr/>
          <p:nvPr userDrawn="1"/>
        </p:nvSpPr>
        <p:spPr>
          <a:xfrm>
            <a:off x="-1" y="6253926"/>
            <a:ext cx="8584707" cy="4668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r>
              <a:rPr lang="en-US" dirty="0"/>
              <a:t>Spring 2023 Conference</a:t>
            </a:r>
          </a:p>
        </p:txBody>
      </p:sp>
    </p:spTree>
    <p:extLst>
      <p:ext uri="{BB962C8B-B14F-4D97-AF65-F5344CB8AC3E}">
        <p14:creationId xmlns:p14="http://schemas.microsoft.com/office/powerpoint/2010/main" val="2027022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EFD52-087D-474C-A33B-1F3816DFE0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D8F87E-1A8D-4F58-81B6-F898B298AF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4F8E38-ED78-4EED-AA6A-3481ADA9D6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Logo&#10;&#10;Description automatically generated">
            <a:extLst>
              <a:ext uri="{FF2B5EF4-FFF2-40B4-BE49-F238E27FC236}">
                <a16:creationId xmlns:a16="http://schemas.microsoft.com/office/drawing/2014/main" id="{052BA021-26D5-4FE0-BD90-3CB441B083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707" y="6253926"/>
            <a:ext cx="3534812" cy="466862"/>
          </a:xfrm>
          <a:prstGeom prst="rect">
            <a:avLst/>
          </a:prstGeom>
        </p:spPr>
      </p:pic>
      <p:sp>
        <p:nvSpPr>
          <p:cNvPr id="12" name="Rectangle 11">
            <a:extLst>
              <a:ext uri="{FF2B5EF4-FFF2-40B4-BE49-F238E27FC236}">
                <a16:creationId xmlns:a16="http://schemas.microsoft.com/office/drawing/2014/main" id="{BCC751B3-D6B6-4D98-A931-DD72DC7FE2B2}"/>
              </a:ext>
            </a:extLst>
          </p:cNvPr>
          <p:cNvSpPr/>
          <p:nvPr userDrawn="1"/>
        </p:nvSpPr>
        <p:spPr>
          <a:xfrm>
            <a:off x="-1" y="6253926"/>
            <a:ext cx="8584707" cy="4668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r>
              <a:rPr lang="en-US" dirty="0"/>
              <a:t>Spring 2023 Conference</a:t>
            </a:r>
          </a:p>
        </p:txBody>
      </p:sp>
    </p:spTree>
    <p:extLst>
      <p:ext uri="{BB962C8B-B14F-4D97-AF65-F5344CB8AC3E}">
        <p14:creationId xmlns:p14="http://schemas.microsoft.com/office/powerpoint/2010/main" val="235160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C680-9B85-4175-BD61-5802B0EACC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3723DB-0E3C-4C11-935F-5BD01DAC50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29ACF6-535C-4A3E-8714-9D8D9A78DD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29FDFC-E8D0-47D9-8E75-98ED55B9C6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499241-1E9F-47CC-9096-384B4E0F22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10;&#10;Description automatically generated">
            <a:extLst>
              <a:ext uri="{FF2B5EF4-FFF2-40B4-BE49-F238E27FC236}">
                <a16:creationId xmlns:a16="http://schemas.microsoft.com/office/drawing/2014/main" id="{D67A8047-ABF6-48A4-9CE2-C1CFBFCAA3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707" y="6253926"/>
            <a:ext cx="3534812" cy="466862"/>
          </a:xfrm>
          <a:prstGeom prst="rect">
            <a:avLst/>
          </a:prstGeom>
        </p:spPr>
      </p:pic>
      <p:sp>
        <p:nvSpPr>
          <p:cNvPr id="14" name="Rectangle 13">
            <a:extLst>
              <a:ext uri="{FF2B5EF4-FFF2-40B4-BE49-F238E27FC236}">
                <a16:creationId xmlns:a16="http://schemas.microsoft.com/office/drawing/2014/main" id="{266FD8EA-CD2B-451D-8EEE-63B51AC8A2C4}"/>
              </a:ext>
            </a:extLst>
          </p:cNvPr>
          <p:cNvSpPr/>
          <p:nvPr userDrawn="1"/>
        </p:nvSpPr>
        <p:spPr>
          <a:xfrm>
            <a:off x="-1" y="6253926"/>
            <a:ext cx="8584707" cy="4668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r>
              <a:rPr lang="en-US" dirty="0"/>
              <a:t>Spring 2023 Conference</a:t>
            </a:r>
          </a:p>
        </p:txBody>
      </p:sp>
    </p:spTree>
    <p:extLst>
      <p:ext uri="{BB962C8B-B14F-4D97-AF65-F5344CB8AC3E}">
        <p14:creationId xmlns:p14="http://schemas.microsoft.com/office/powerpoint/2010/main" val="332760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D390-4FFA-46BF-A72E-EEE6D2A69B6B}"/>
              </a:ext>
            </a:extLst>
          </p:cNvPr>
          <p:cNvSpPr>
            <a:spLocks noGrp="1"/>
          </p:cNvSpPr>
          <p:nvPr>
            <p:ph type="title" hasCustomPrompt="1"/>
          </p:nvPr>
        </p:nvSpPr>
        <p:spPr>
          <a:xfrm>
            <a:off x="831850" y="1709738"/>
            <a:ext cx="10515600" cy="2852737"/>
          </a:xfrm>
        </p:spPr>
        <p:txBody>
          <a:bodyPr anchor="b"/>
          <a:lstStyle>
            <a:lvl1pPr algn="ctr">
              <a:defRPr sz="6000"/>
            </a:lvl1pPr>
          </a:lstStyle>
          <a:p>
            <a:r>
              <a:rPr lang="en-US" dirty="0"/>
              <a:t>Questions</a:t>
            </a:r>
          </a:p>
        </p:txBody>
      </p:sp>
      <p:sp>
        <p:nvSpPr>
          <p:cNvPr id="3" name="Text Placeholder 2">
            <a:extLst>
              <a:ext uri="{FF2B5EF4-FFF2-40B4-BE49-F238E27FC236}">
                <a16:creationId xmlns:a16="http://schemas.microsoft.com/office/drawing/2014/main" id="{182AB5C1-E1FF-4E30-9452-838E8E43A44C}"/>
              </a:ext>
            </a:extLst>
          </p:cNvPr>
          <p:cNvSpPr>
            <a:spLocks noGrp="1"/>
          </p:cNvSpPr>
          <p:nvPr>
            <p:ph type="body" idx="1" hasCustomPrompt="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err="1"/>
              <a:t>email@address</a:t>
            </a:r>
            <a:endParaRPr lang="en-US" dirty="0"/>
          </a:p>
        </p:txBody>
      </p:sp>
      <p:pic>
        <p:nvPicPr>
          <p:cNvPr id="7" name="Picture 6" descr="Logo&#10;&#10;Description automatically generated">
            <a:extLst>
              <a:ext uri="{FF2B5EF4-FFF2-40B4-BE49-F238E27FC236}">
                <a16:creationId xmlns:a16="http://schemas.microsoft.com/office/drawing/2014/main" id="{EDE11B2B-7B32-4CB0-8DAB-5CF7E6DF12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707" y="6253926"/>
            <a:ext cx="3534812" cy="466862"/>
          </a:xfrm>
          <a:prstGeom prst="rect">
            <a:avLst/>
          </a:prstGeom>
        </p:spPr>
      </p:pic>
      <p:pic>
        <p:nvPicPr>
          <p:cNvPr id="5" name="Picture 4" descr="3D black question marks with one yellow question mark">
            <a:extLst>
              <a:ext uri="{FF2B5EF4-FFF2-40B4-BE49-F238E27FC236}">
                <a16:creationId xmlns:a16="http://schemas.microsoft.com/office/drawing/2014/main" id="{9DFC5B7E-D717-4383-9478-85CDC00D0A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66861"/>
            <a:ext cx="12192000" cy="3790950"/>
          </a:xfrm>
          <a:prstGeom prst="rect">
            <a:avLst/>
          </a:prstGeom>
          <a:ln>
            <a:noFill/>
          </a:ln>
          <a:effectLst>
            <a:softEdge rad="112500"/>
          </a:effectLst>
        </p:spPr>
      </p:pic>
    </p:spTree>
    <p:extLst>
      <p:ext uri="{BB962C8B-B14F-4D97-AF65-F5344CB8AC3E}">
        <p14:creationId xmlns:p14="http://schemas.microsoft.com/office/powerpoint/2010/main" val="61738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12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BCFCFF75-CBC6-4BE7-A185-E574A50456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4707" y="6253926"/>
            <a:ext cx="3534812" cy="466862"/>
          </a:xfrm>
          <a:prstGeom prst="rect">
            <a:avLst/>
          </a:prstGeom>
        </p:spPr>
      </p:pic>
      <p:sp>
        <p:nvSpPr>
          <p:cNvPr id="9" name="Rectangle 8">
            <a:extLst>
              <a:ext uri="{FF2B5EF4-FFF2-40B4-BE49-F238E27FC236}">
                <a16:creationId xmlns:a16="http://schemas.microsoft.com/office/drawing/2014/main" id="{7BBE9773-6B62-4DCA-B824-9356FEF4F29F}"/>
              </a:ext>
            </a:extLst>
          </p:cNvPr>
          <p:cNvSpPr/>
          <p:nvPr userDrawn="1"/>
        </p:nvSpPr>
        <p:spPr>
          <a:xfrm>
            <a:off x="-1" y="6253926"/>
            <a:ext cx="8584707" cy="4668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l"/>
            <a:r>
              <a:rPr lang="en-US" dirty="0"/>
              <a:t>Spring 2022 Conference</a:t>
            </a:r>
          </a:p>
        </p:txBody>
      </p:sp>
    </p:spTree>
    <p:extLst>
      <p:ext uri="{BB962C8B-B14F-4D97-AF65-F5344CB8AC3E}">
        <p14:creationId xmlns:p14="http://schemas.microsoft.com/office/powerpoint/2010/main" val="81915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7B2400-C798-4011-B0A6-D327D5E841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6A7E4-6362-4E09-885F-FC5CB39FBA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4C3F2-C2D6-4D9E-9994-6F1DDEF46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5A310-F218-4C69-BAAD-9C5E08E1257D}" type="datetimeFigureOut">
              <a:rPr lang="en-US" smtClean="0"/>
              <a:t>3/31/2023</a:t>
            </a:fld>
            <a:endParaRPr lang="en-US" dirty="0"/>
          </a:p>
        </p:txBody>
      </p:sp>
      <p:sp>
        <p:nvSpPr>
          <p:cNvPr id="5" name="Footer Placeholder 4">
            <a:extLst>
              <a:ext uri="{FF2B5EF4-FFF2-40B4-BE49-F238E27FC236}">
                <a16:creationId xmlns:a16="http://schemas.microsoft.com/office/drawing/2014/main" id="{574494DC-18D6-45D0-8F55-D25B510D31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C9DF2F1-B08F-4118-8C68-13FD84FF9F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4CDE4-6AA3-44DB-967E-A29BEE38868A}" type="slidenum">
              <a:rPr lang="en-US" smtClean="0"/>
              <a:t>‹#›</a:t>
            </a:fld>
            <a:endParaRPr lang="en-US" dirty="0"/>
          </a:p>
        </p:txBody>
      </p:sp>
    </p:spTree>
    <p:extLst>
      <p:ext uri="{BB962C8B-B14F-4D97-AF65-F5344CB8AC3E}">
        <p14:creationId xmlns:p14="http://schemas.microsoft.com/office/powerpoint/2010/main" val="2560419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5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jody.gennrich1@wisconsin.gov" TargetMode="External"/><Relationship Id="rId7" Type="http://schemas.openxmlformats.org/officeDocument/2006/relationships/hyperlink" Target="mailto:connie.Hutchinson@wisconsin.gov" TargetMode="External"/><Relationship Id="rId2" Type="http://schemas.openxmlformats.org/officeDocument/2006/relationships/hyperlink" Target="mailto:joy.dyer@wisconsin.gov" TargetMode="External"/><Relationship Id="rId1" Type="http://schemas.openxmlformats.org/officeDocument/2006/relationships/slideLayout" Target="../slideLayouts/slideLayout6.xml"/><Relationship Id="rId6" Type="http://schemas.openxmlformats.org/officeDocument/2006/relationships/hyperlink" Target="mailto:Sherrie.nelson@wisconsin.gov" TargetMode="External"/><Relationship Id="rId5" Type="http://schemas.openxmlformats.org/officeDocument/2006/relationships/hyperlink" Target="mailto:cassie.Weisensel@wisconsin.gov" TargetMode="External"/><Relationship Id="rId4" Type="http://schemas.openxmlformats.org/officeDocument/2006/relationships/hyperlink" Target="mailto:Barbara.Moermond@wisconsin.gov"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39">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0" name="Rectangle 41">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1" name="Rectangle 43">
            <a:extLst>
              <a:ext uri="{FF2B5EF4-FFF2-40B4-BE49-F238E27FC236}">
                <a16:creationId xmlns:a16="http://schemas.microsoft.com/office/drawing/2014/main" id="{F410F349-8D54-457E-92F4-719414F57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455774"/>
            <a:ext cx="533170" cy="3660381"/>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62" name="Rectangle 45">
            <a:extLst>
              <a:ext uri="{FF2B5EF4-FFF2-40B4-BE49-F238E27FC236}">
                <a16:creationId xmlns:a16="http://schemas.microsoft.com/office/drawing/2014/main" id="{6672F137-0060-49A5-8475-D5A66AB4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C16EC7-28DA-4CAD-9464-C23B6DAA76B2}"/>
              </a:ext>
            </a:extLst>
          </p:cNvPr>
          <p:cNvSpPr>
            <a:spLocks noGrp="1"/>
          </p:cNvSpPr>
          <p:nvPr>
            <p:ph type="ctrTitle"/>
          </p:nvPr>
        </p:nvSpPr>
        <p:spPr>
          <a:xfrm>
            <a:off x="422897" y="818706"/>
            <a:ext cx="10519407" cy="1493874"/>
          </a:xfrm>
        </p:spPr>
        <p:txBody>
          <a:bodyPr anchor="t">
            <a:normAutofit/>
          </a:bodyPr>
          <a:lstStyle/>
          <a:p>
            <a:pPr algn="l"/>
            <a:r>
              <a:rPr lang="en-US" sz="4800" b="1" dirty="0"/>
              <a:t>HEAB Best Practices</a:t>
            </a:r>
          </a:p>
        </p:txBody>
      </p:sp>
      <p:sp>
        <p:nvSpPr>
          <p:cNvPr id="3" name="Subtitle 2">
            <a:extLst>
              <a:ext uri="{FF2B5EF4-FFF2-40B4-BE49-F238E27FC236}">
                <a16:creationId xmlns:a16="http://schemas.microsoft.com/office/drawing/2014/main" id="{3CEFBAD2-FB67-4BA0-B3C4-A4143440979E}"/>
              </a:ext>
            </a:extLst>
          </p:cNvPr>
          <p:cNvSpPr>
            <a:spLocks noGrp="1"/>
          </p:cNvSpPr>
          <p:nvPr>
            <p:ph type="subTitle" idx="1"/>
          </p:nvPr>
        </p:nvSpPr>
        <p:spPr>
          <a:xfrm>
            <a:off x="5466174" y="2455775"/>
            <a:ext cx="5623111" cy="3393102"/>
          </a:xfrm>
        </p:spPr>
        <p:txBody>
          <a:bodyPr anchor="ctr">
            <a:normAutofit/>
          </a:bodyPr>
          <a:lstStyle/>
          <a:p>
            <a:pPr algn="l"/>
            <a:r>
              <a:rPr lang="en-US" b="1" dirty="0"/>
              <a:t>April 13, 2023</a:t>
            </a:r>
          </a:p>
          <a:p>
            <a:pPr algn="l"/>
            <a:r>
              <a:rPr lang="en-US" b="1" dirty="0"/>
              <a:t>2:50 p.m.</a:t>
            </a:r>
          </a:p>
          <a:p>
            <a:pPr algn="l"/>
            <a:endParaRPr lang="en-US" dirty="0"/>
          </a:p>
          <a:p>
            <a:pPr algn="l"/>
            <a:endParaRPr lang="en-US" dirty="0"/>
          </a:p>
        </p:txBody>
      </p:sp>
      <p:pic>
        <p:nvPicPr>
          <p:cNvPr id="5" name="Picture 4" descr="A picture containing text&#10;&#10;Description automatically generated">
            <a:extLst>
              <a:ext uri="{FF2B5EF4-FFF2-40B4-BE49-F238E27FC236}">
                <a16:creationId xmlns:a16="http://schemas.microsoft.com/office/drawing/2014/main" id="{07254D65-753E-FCBC-BBB8-80921974ED3D}"/>
              </a:ext>
            </a:extLst>
          </p:cNvPr>
          <p:cNvPicPr>
            <a:picLocks noChangeAspect="1"/>
          </p:cNvPicPr>
          <p:nvPr/>
        </p:nvPicPr>
        <p:blipFill rotWithShape="1">
          <a:blip r:embed="rId2">
            <a:extLst>
              <a:ext uri="{28A0092B-C50C-407E-A947-70E740481C1C}">
                <a14:useLocalDpi xmlns:a14="http://schemas.microsoft.com/office/drawing/2010/main" val="0"/>
              </a:ext>
            </a:extLst>
          </a:blip>
          <a:srcRect l="2516" r="1626" b="1"/>
          <a:stretch/>
        </p:blipFill>
        <p:spPr>
          <a:xfrm>
            <a:off x="470505" y="2458088"/>
            <a:ext cx="4572000" cy="3657600"/>
          </a:xfrm>
          <a:prstGeom prst="rect">
            <a:avLst/>
          </a:prstGeom>
        </p:spPr>
      </p:pic>
      <p:cxnSp>
        <p:nvCxnSpPr>
          <p:cNvPr id="63" name="Straight Connector 47">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49">
            <a:extLst>
              <a:ext uri="{FF2B5EF4-FFF2-40B4-BE49-F238E27FC236}">
                <a16:creationId xmlns:a16="http://schemas.microsoft.com/office/drawing/2014/main" id="{EE9C6408-AA0E-411D-A5D2-E5F13306F8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870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5D46-27BF-4AB2-A3D1-C59D6F9DB21C}"/>
              </a:ext>
            </a:extLst>
          </p:cNvPr>
          <p:cNvSpPr>
            <a:spLocks noGrp="1"/>
          </p:cNvSpPr>
          <p:nvPr>
            <p:ph type="title"/>
          </p:nvPr>
        </p:nvSpPr>
        <p:spPr>
          <a:xfrm>
            <a:off x="839788" y="5555"/>
            <a:ext cx="10515600" cy="1325563"/>
          </a:xfrm>
        </p:spPr>
        <p:txBody>
          <a:bodyPr>
            <a:normAutofit/>
          </a:bodyPr>
          <a:lstStyle/>
          <a:p>
            <a:pPr algn="ctr"/>
            <a:r>
              <a:rPr lang="en-US" sz="4000" b="1" dirty="0">
                <a:solidFill>
                  <a:schemeClr val="tx1">
                    <a:lumMod val="95000"/>
                    <a:lumOff val="5000"/>
                  </a:schemeClr>
                </a:solidFill>
                <a:latin typeface="+mn-lt"/>
              </a:rPr>
              <a:t>Minority Teacher Loan (MTL) Program</a:t>
            </a:r>
          </a:p>
        </p:txBody>
      </p:sp>
      <p:graphicFrame>
        <p:nvGraphicFramePr>
          <p:cNvPr id="8" name="Content Placeholder 2">
            <a:extLst>
              <a:ext uri="{FF2B5EF4-FFF2-40B4-BE49-F238E27FC236}">
                <a16:creationId xmlns:a16="http://schemas.microsoft.com/office/drawing/2014/main" id="{02CEA521-EFB0-DA4C-5991-846D28D9F0F2}"/>
              </a:ext>
            </a:extLst>
          </p:cNvPr>
          <p:cNvGraphicFramePr>
            <a:graphicFrameLocks noGrp="1"/>
          </p:cNvGraphicFramePr>
          <p:nvPr>
            <p:ph sz="half" idx="2"/>
            <p:extLst>
              <p:ext uri="{D42A27DB-BD31-4B8C-83A1-F6EECF244321}">
                <p14:modId xmlns:p14="http://schemas.microsoft.com/office/powerpoint/2010/main" val="4056207407"/>
              </p:ext>
            </p:extLst>
          </p:nvPr>
        </p:nvGraphicFramePr>
        <p:xfrm>
          <a:off x="836612" y="1266738"/>
          <a:ext cx="5157787" cy="4528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A071F868-D431-9016-A148-F471316EB595}"/>
              </a:ext>
            </a:extLst>
          </p:cNvPr>
          <p:cNvSpPr>
            <a:spLocks noGrp="1"/>
          </p:cNvSpPr>
          <p:nvPr>
            <p:ph sz="quarter" idx="4"/>
          </p:nvPr>
        </p:nvSpPr>
        <p:spPr/>
        <p:txBody>
          <a:bodyPr>
            <a:normAutofit/>
          </a:bodyPr>
          <a:lstStyle/>
          <a:p>
            <a:pPr marL="0" indent="0">
              <a:buNone/>
            </a:pPr>
            <a:r>
              <a:rPr lang="en-US" b="1" i="0" dirty="0">
                <a:solidFill>
                  <a:srgbClr val="333333"/>
                </a:solidFill>
                <a:effectLst/>
                <a:latin typeface="+mj-lt"/>
              </a:rPr>
              <a:t>What is the current definit</a:t>
            </a:r>
            <a:r>
              <a:rPr lang="en-US" b="1" dirty="0">
                <a:solidFill>
                  <a:srgbClr val="333333"/>
                </a:solidFill>
                <a:latin typeface="+mj-lt"/>
              </a:rPr>
              <a:t>ion of “Minority” for the MTL Program? </a:t>
            </a:r>
          </a:p>
          <a:p>
            <a:pPr lvl="1"/>
            <a:r>
              <a:rPr lang="en-US" sz="1600" dirty="0">
                <a:solidFill>
                  <a:srgbClr val="333333"/>
                </a:solidFill>
              </a:rPr>
              <a:t>For eligibility purposes of the MTL Program, </a:t>
            </a:r>
            <a:r>
              <a:rPr lang="en-US" sz="1600" b="1" dirty="0">
                <a:solidFill>
                  <a:schemeClr val="tx1">
                    <a:lumMod val="95000"/>
                    <a:lumOff val="5000"/>
                  </a:schemeClr>
                </a:solidFill>
              </a:rPr>
              <a:t>sec. 39.40 (1), </a:t>
            </a:r>
            <a:r>
              <a:rPr lang="en-US" sz="1600" b="1" i="0" dirty="0">
                <a:solidFill>
                  <a:schemeClr val="tx1">
                    <a:lumMod val="95000"/>
                    <a:lumOff val="5000"/>
                  </a:schemeClr>
                </a:solidFill>
                <a:effectLst/>
              </a:rPr>
              <a:t>Wisconsin Statutes</a:t>
            </a:r>
            <a:r>
              <a:rPr lang="en-US" sz="1600" b="0" i="0" dirty="0">
                <a:solidFill>
                  <a:schemeClr val="tx1">
                    <a:lumMod val="95000"/>
                    <a:lumOff val="5000"/>
                  </a:schemeClr>
                </a:solidFill>
                <a:effectLst/>
              </a:rPr>
              <a:t>, </a:t>
            </a:r>
            <a:r>
              <a:rPr lang="en-US" sz="1600" b="0" i="0" dirty="0">
                <a:solidFill>
                  <a:srgbClr val="333333"/>
                </a:solidFill>
                <a:effectLst/>
              </a:rPr>
              <a:t>defines a </a:t>
            </a:r>
            <a:r>
              <a:rPr lang="en-US" sz="1600" b="1" i="0" dirty="0">
                <a:solidFill>
                  <a:schemeClr val="tx1">
                    <a:lumMod val="95000"/>
                    <a:lumOff val="5000"/>
                  </a:schemeClr>
                </a:solidFill>
                <a:effectLst/>
              </a:rPr>
              <a:t>“minority student,”</a:t>
            </a:r>
            <a:r>
              <a:rPr lang="en-US" sz="1600" b="1" i="0" dirty="0">
                <a:solidFill>
                  <a:srgbClr val="FF0000"/>
                </a:solidFill>
                <a:effectLst/>
              </a:rPr>
              <a:t> </a:t>
            </a:r>
            <a:r>
              <a:rPr lang="en-US" sz="1600" i="0" dirty="0">
                <a:effectLst/>
              </a:rPr>
              <a:t>as a Black American; American Indian or Alaskan native; Hispanic; person of Asian or Pacific Island origin; or person whose ancestry includes two or more races. </a:t>
            </a:r>
          </a:p>
          <a:p>
            <a:endParaRPr lang="en-US" dirty="0"/>
          </a:p>
        </p:txBody>
      </p:sp>
    </p:spTree>
    <p:extLst>
      <p:ext uri="{BB962C8B-B14F-4D97-AF65-F5344CB8AC3E}">
        <p14:creationId xmlns:p14="http://schemas.microsoft.com/office/powerpoint/2010/main" val="4227016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175D46-27BF-4AB2-A3D1-C59D6F9DB21C}"/>
              </a:ext>
            </a:extLst>
          </p:cNvPr>
          <p:cNvSpPr>
            <a:spLocks noGrp="1"/>
          </p:cNvSpPr>
          <p:nvPr>
            <p:ph type="title"/>
          </p:nvPr>
        </p:nvSpPr>
        <p:spPr>
          <a:xfrm>
            <a:off x="838200" y="668377"/>
            <a:ext cx="10515600" cy="1059839"/>
          </a:xfrm>
        </p:spPr>
        <p:txBody>
          <a:bodyPr>
            <a:normAutofit fontScale="90000"/>
          </a:bodyPr>
          <a:lstStyle/>
          <a:p>
            <a:r>
              <a:rPr lang="en-US" b="1" dirty="0">
                <a:latin typeface="+mn-lt"/>
              </a:rPr>
              <a:t>Health Services Scholarship (HSSP) Program</a:t>
            </a:r>
            <a:br>
              <a:rPr lang="en-US" b="1" dirty="0"/>
            </a:br>
            <a:endParaRPr lang="en-US" b="1" u="sng" dirty="0"/>
          </a:p>
        </p:txBody>
      </p:sp>
      <p:sp>
        <p:nvSpPr>
          <p:cNvPr id="3" name="Content Placeholder 2">
            <a:extLst>
              <a:ext uri="{FF2B5EF4-FFF2-40B4-BE49-F238E27FC236}">
                <a16:creationId xmlns:a16="http://schemas.microsoft.com/office/drawing/2014/main" id="{1110E279-3E4B-451D-A466-A6C4062F3952}"/>
              </a:ext>
            </a:extLst>
          </p:cNvPr>
          <p:cNvSpPr>
            <a:spLocks noGrp="1"/>
          </p:cNvSpPr>
          <p:nvPr>
            <p:ph sz="half" idx="1"/>
          </p:nvPr>
        </p:nvSpPr>
        <p:spPr>
          <a:xfrm>
            <a:off x="3396842" y="1874520"/>
            <a:ext cx="8028964" cy="3795748"/>
          </a:xfrm>
        </p:spPr>
        <p:txBody>
          <a:bodyPr>
            <a:normAutofit lnSpcReduction="10000"/>
          </a:bodyPr>
          <a:lstStyle/>
          <a:p>
            <a:pPr marL="0" indent="0" algn="ctr">
              <a:buNone/>
            </a:pPr>
            <a:endParaRPr lang="en-US" sz="1300" b="1" i="0" dirty="0">
              <a:effectLst/>
            </a:endParaRPr>
          </a:p>
          <a:p>
            <a:pPr marL="0" indent="0">
              <a:buNone/>
            </a:pPr>
            <a:r>
              <a:rPr lang="en-US" sz="2200" b="1" dirty="0"/>
              <a:t>Common Questions</a:t>
            </a:r>
            <a:br>
              <a:rPr lang="en-US" sz="2200" b="1" dirty="0"/>
            </a:br>
            <a:br>
              <a:rPr lang="en-US" sz="1600" b="1" u="sng" dirty="0"/>
            </a:br>
            <a:endParaRPr lang="en-US" sz="1600" b="1" i="0" dirty="0">
              <a:effectLst/>
            </a:endParaRPr>
          </a:p>
          <a:p>
            <a:pPr marL="0" indent="0">
              <a:buNone/>
            </a:pPr>
            <a:r>
              <a:rPr lang="en-US" sz="1600" b="1" i="0" dirty="0">
                <a:effectLst/>
              </a:rPr>
              <a:t>Are part-time students at your school eligible for HSSP scholarships and will the</a:t>
            </a:r>
            <a:r>
              <a:rPr lang="en-US" sz="1600" b="1" dirty="0"/>
              <a:t>y be prorated? </a:t>
            </a:r>
            <a:r>
              <a:rPr lang="en-US" sz="1600" b="1" i="0" dirty="0">
                <a:effectLst/>
              </a:rPr>
              <a:t> </a:t>
            </a:r>
          </a:p>
          <a:p>
            <a:pPr lvl="1"/>
            <a:r>
              <a:rPr lang="en-US" sz="1600" dirty="0"/>
              <a:t>No, part-time students are </a:t>
            </a:r>
            <a:r>
              <a:rPr lang="en-US" sz="1600" b="1" dirty="0"/>
              <a:t>not</a:t>
            </a:r>
            <a:r>
              <a:rPr lang="en-US" sz="1600" dirty="0"/>
              <a:t> eligible for HSSP scholarships and HSSP scholarships are </a:t>
            </a:r>
            <a:r>
              <a:rPr lang="en-US" sz="1600" b="1" dirty="0"/>
              <a:t>not prorated</a:t>
            </a:r>
            <a:r>
              <a:rPr lang="en-US" sz="1600" dirty="0"/>
              <a:t>. </a:t>
            </a:r>
          </a:p>
          <a:p>
            <a:pPr lvl="1"/>
            <a:r>
              <a:rPr lang="en-US" sz="1600" dirty="0"/>
              <a:t>HSSP scholarship recipients’ </a:t>
            </a:r>
            <a:r>
              <a:rPr lang="en-US" sz="1600" b="1" dirty="0"/>
              <a:t>full-time cost of attendance </a:t>
            </a:r>
            <a:r>
              <a:rPr lang="en-US" sz="1600" dirty="0"/>
              <a:t>in your school’s Health Training Program for the academic year must be at least as much, or greater than, as their HSSP scholarship amount. </a:t>
            </a:r>
          </a:p>
          <a:p>
            <a:pPr lvl="1"/>
            <a:r>
              <a:rPr lang="en-US" sz="1600" b="0" i="0" dirty="0">
                <a:effectLst/>
              </a:rPr>
              <a:t>HEAB will award </a:t>
            </a:r>
            <a:r>
              <a:rPr lang="en-US" sz="1600" b="1" i="0" dirty="0">
                <a:effectLst/>
              </a:rPr>
              <a:t>dentists, primary care physicians, and psychiatrists </a:t>
            </a:r>
            <a:r>
              <a:rPr lang="en-US" sz="1600" i="0" dirty="0">
                <a:effectLst/>
              </a:rPr>
              <a:t>HSSP</a:t>
            </a:r>
            <a:r>
              <a:rPr lang="en-US" sz="1600" b="1" i="0" dirty="0">
                <a:effectLst/>
              </a:rPr>
              <a:t> </a:t>
            </a:r>
            <a:r>
              <a:rPr lang="en-US" sz="1600" b="0" i="0" dirty="0">
                <a:effectLst/>
              </a:rPr>
              <a:t>scholarships equal to </a:t>
            </a:r>
            <a:r>
              <a:rPr lang="en-US" sz="1600" b="1" i="0" dirty="0">
                <a:effectLst/>
              </a:rPr>
              <a:t>$30,000 </a:t>
            </a:r>
            <a:r>
              <a:rPr lang="en-US" sz="1600" b="0" i="0" dirty="0">
                <a:effectLst/>
              </a:rPr>
              <a:t>each for every academic year in which they apply and are eligible. </a:t>
            </a:r>
          </a:p>
          <a:p>
            <a:pPr lvl="1"/>
            <a:r>
              <a:rPr lang="en-US" sz="1600" b="0" i="0" dirty="0">
                <a:effectLst/>
              </a:rPr>
              <a:t>HEAB will award </a:t>
            </a:r>
            <a:r>
              <a:rPr lang="en-US" sz="1600" b="1" i="0" dirty="0">
                <a:effectLst/>
              </a:rPr>
              <a:t>physician’s assistants and nurse practitioners </a:t>
            </a:r>
            <a:r>
              <a:rPr lang="en-US" sz="1600" i="0" dirty="0">
                <a:effectLst/>
              </a:rPr>
              <a:t>HSSP</a:t>
            </a:r>
            <a:r>
              <a:rPr lang="en-US" sz="1600" b="1" i="0" dirty="0">
                <a:effectLst/>
              </a:rPr>
              <a:t> </a:t>
            </a:r>
            <a:r>
              <a:rPr lang="en-US" sz="1600" b="0" i="0" dirty="0">
                <a:effectLst/>
              </a:rPr>
              <a:t>scholarships equal to </a:t>
            </a:r>
            <a:r>
              <a:rPr lang="en-US" sz="1600" b="1" i="0" dirty="0">
                <a:effectLst/>
              </a:rPr>
              <a:t>$25,000 </a:t>
            </a:r>
            <a:r>
              <a:rPr lang="en-US" sz="1600" b="0" i="0" dirty="0">
                <a:effectLst/>
              </a:rPr>
              <a:t>each for every academic year in which they apply and are eligible. </a:t>
            </a:r>
          </a:p>
          <a:p>
            <a:pPr marL="0" indent="0" algn="ctr">
              <a:buNone/>
            </a:pPr>
            <a:endParaRPr lang="en-US" sz="1300" dirty="0"/>
          </a:p>
        </p:txBody>
      </p:sp>
    </p:spTree>
    <p:extLst>
      <p:ext uri="{BB962C8B-B14F-4D97-AF65-F5344CB8AC3E}">
        <p14:creationId xmlns:p14="http://schemas.microsoft.com/office/powerpoint/2010/main" val="1994531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175D46-27BF-4AB2-A3D1-C59D6F9DB21C}"/>
              </a:ext>
            </a:extLst>
          </p:cNvPr>
          <p:cNvSpPr>
            <a:spLocks noGrp="1"/>
          </p:cNvSpPr>
          <p:nvPr>
            <p:ph type="title"/>
          </p:nvPr>
        </p:nvSpPr>
        <p:spPr>
          <a:xfrm>
            <a:off x="838200" y="668377"/>
            <a:ext cx="10515600" cy="1325563"/>
          </a:xfrm>
        </p:spPr>
        <p:txBody>
          <a:bodyPr>
            <a:normAutofit/>
          </a:bodyPr>
          <a:lstStyle/>
          <a:p>
            <a:r>
              <a:rPr lang="en-US" b="1" dirty="0">
                <a:latin typeface="+mn-lt"/>
              </a:rPr>
              <a:t>Health Services Scholarship (HSSP) Program</a:t>
            </a:r>
          </a:p>
        </p:txBody>
      </p:sp>
      <p:sp>
        <p:nvSpPr>
          <p:cNvPr id="3" name="Content Placeholder 2">
            <a:extLst>
              <a:ext uri="{FF2B5EF4-FFF2-40B4-BE49-F238E27FC236}">
                <a16:creationId xmlns:a16="http://schemas.microsoft.com/office/drawing/2014/main" id="{1110E279-3E4B-451D-A466-A6C4062F3952}"/>
              </a:ext>
            </a:extLst>
          </p:cNvPr>
          <p:cNvSpPr>
            <a:spLocks noGrp="1"/>
          </p:cNvSpPr>
          <p:nvPr>
            <p:ph sz="half" idx="1"/>
          </p:nvPr>
        </p:nvSpPr>
        <p:spPr>
          <a:xfrm>
            <a:off x="838199" y="2342276"/>
            <a:ext cx="7542475" cy="3630927"/>
          </a:xfrm>
        </p:spPr>
        <p:txBody>
          <a:bodyPr>
            <a:normAutofit/>
          </a:bodyPr>
          <a:lstStyle/>
          <a:p>
            <a:pPr marL="0" indent="0">
              <a:buNone/>
            </a:pPr>
            <a:r>
              <a:rPr lang="en-US" sz="1500" b="1" i="0" dirty="0">
                <a:effectLst/>
              </a:rPr>
              <a:t>Who is eligible to apply for the HSSP scholarships? </a:t>
            </a:r>
          </a:p>
          <a:p>
            <a:pPr lvl="1"/>
            <a:r>
              <a:rPr lang="en-US" sz="1500" b="0" i="0" dirty="0">
                <a:effectLst/>
              </a:rPr>
              <a:t>Students are eligible to apply for HSSP scholarships if they are </a:t>
            </a:r>
            <a:r>
              <a:rPr lang="en-US" sz="1500" b="1" i="0" dirty="0">
                <a:effectLst/>
              </a:rPr>
              <a:t>Wisconsin residents </a:t>
            </a:r>
            <a:r>
              <a:rPr lang="en-US" sz="1500" b="0" i="0" dirty="0">
                <a:effectLst/>
              </a:rPr>
              <a:t>and </a:t>
            </a:r>
            <a:r>
              <a:rPr lang="en-US" sz="1500" b="1" i="0" dirty="0">
                <a:effectLst/>
              </a:rPr>
              <a:t>all </a:t>
            </a:r>
            <a:r>
              <a:rPr lang="en-US" sz="1500" b="0" i="0" dirty="0">
                <a:effectLst/>
              </a:rPr>
              <a:t>of the following:</a:t>
            </a:r>
          </a:p>
          <a:p>
            <a:pPr lvl="2"/>
            <a:r>
              <a:rPr lang="en-US" sz="1500" b="0" i="0" dirty="0">
                <a:effectLst/>
              </a:rPr>
              <a:t>Currently in a dental, psychiatry, or medical school to become a dentist, primary care physician, or psychiatrist; or are in a graduate program to become a physician’s assistant or a nurse practitioner.</a:t>
            </a:r>
          </a:p>
          <a:p>
            <a:pPr lvl="2"/>
            <a:r>
              <a:rPr lang="en-US" sz="1500" b="0" i="0" dirty="0">
                <a:effectLst/>
              </a:rPr>
              <a:t>Enrolled  in their </a:t>
            </a:r>
            <a:r>
              <a:rPr lang="en-US" sz="1500" b="1" i="0" dirty="0">
                <a:effectLst/>
              </a:rPr>
              <a:t>2nd </a:t>
            </a:r>
            <a:r>
              <a:rPr lang="en-US" sz="1500" b="0" i="0" dirty="0">
                <a:effectLst/>
              </a:rPr>
              <a:t>year of the Health Training Program or higher at a </a:t>
            </a:r>
            <a:r>
              <a:rPr lang="en-US" sz="1500" b="1" i="0" dirty="0">
                <a:effectLst/>
              </a:rPr>
              <a:t>non-profit </a:t>
            </a:r>
            <a:r>
              <a:rPr lang="en-US" sz="1500" b="1" dirty="0"/>
              <a:t>college</a:t>
            </a:r>
            <a:r>
              <a:rPr lang="en-US" sz="1500" b="1" i="0" dirty="0">
                <a:effectLst/>
              </a:rPr>
              <a:t> in Wisconsin</a:t>
            </a:r>
            <a:r>
              <a:rPr lang="en-US" sz="1500" b="0" i="0" dirty="0">
                <a:effectLst/>
              </a:rPr>
              <a:t>.</a:t>
            </a:r>
          </a:p>
          <a:p>
            <a:pPr lvl="2"/>
            <a:r>
              <a:rPr lang="en-US" sz="1500" dirty="0"/>
              <a:t>Intent</a:t>
            </a:r>
            <a:r>
              <a:rPr lang="en-US" sz="1500" b="0" i="0" dirty="0">
                <a:effectLst/>
              </a:rPr>
              <a:t> to practice in a </a:t>
            </a:r>
            <a:r>
              <a:rPr lang="en-US" sz="1500" b="1" i="0" dirty="0">
                <a:effectLst/>
              </a:rPr>
              <a:t>designated Health Shortage Area in Wisconsin </a:t>
            </a:r>
            <a:r>
              <a:rPr lang="en-US" sz="1500" b="0" i="0" dirty="0">
                <a:effectLst/>
              </a:rPr>
              <a:t>after graduation.</a:t>
            </a:r>
          </a:p>
          <a:p>
            <a:pPr lvl="2"/>
            <a:endParaRPr lang="en-US" sz="1500" b="0" i="0" dirty="0">
              <a:effectLst/>
            </a:endParaRPr>
          </a:p>
          <a:p>
            <a:pPr lvl="2"/>
            <a:endParaRPr lang="en-US" sz="1500" b="0" i="0" dirty="0">
              <a:effectLst/>
            </a:endParaRPr>
          </a:p>
          <a:p>
            <a:pPr marL="0" indent="0">
              <a:buNone/>
            </a:pPr>
            <a:endParaRPr lang="en-US" sz="1500" dirty="0"/>
          </a:p>
        </p:txBody>
      </p:sp>
    </p:spTree>
    <p:extLst>
      <p:ext uri="{BB962C8B-B14F-4D97-AF65-F5344CB8AC3E}">
        <p14:creationId xmlns:p14="http://schemas.microsoft.com/office/powerpoint/2010/main" val="385366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13AF-A3CE-4AD0-8659-A7C8B5C32727}"/>
              </a:ext>
            </a:extLst>
          </p:cNvPr>
          <p:cNvSpPr>
            <a:spLocks noGrp="1"/>
          </p:cNvSpPr>
          <p:nvPr>
            <p:ph type="title"/>
          </p:nvPr>
        </p:nvSpPr>
        <p:spPr/>
        <p:txBody>
          <a:bodyPr/>
          <a:lstStyle/>
          <a:p>
            <a:pPr algn="ctr"/>
            <a:r>
              <a:rPr lang="en-US" dirty="0">
                <a:latin typeface="+mn-lt"/>
              </a:rPr>
              <a:t>Jody Gennrich, Grant Specialist</a:t>
            </a:r>
          </a:p>
        </p:txBody>
      </p:sp>
      <p:sp>
        <p:nvSpPr>
          <p:cNvPr id="6" name="TextBox 5">
            <a:extLst>
              <a:ext uri="{FF2B5EF4-FFF2-40B4-BE49-F238E27FC236}">
                <a16:creationId xmlns:a16="http://schemas.microsoft.com/office/drawing/2014/main" id="{23C72C0D-F7D2-43D6-B5AE-F1694F03E4C4}"/>
              </a:ext>
            </a:extLst>
          </p:cNvPr>
          <p:cNvSpPr txBox="1"/>
          <p:nvPr/>
        </p:nvSpPr>
        <p:spPr>
          <a:xfrm>
            <a:off x="4496498" y="2265704"/>
            <a:ext cx="5687737" cy="1757532"/>
          </a:xfrm>
          <a:prstGeom prst="rect">
            <a:avLst/>
          </a:prstGeom>
          <a:noFill/>
        </p:spPr>
        <p:txBody>
          <a:bodyPr wrap="square" rtlCol="0" anchor="t">
            <a:spAutoFit/>
          </a:bodyPr>
          <a:lstStyle/>
          <a:p>
            <a:pPr>
              <a:lnSpc>
                <a:spcPct val="150000"/>
              </a:lnSpc>
            </a:pPr>
            <a:r>
              <a:rPr lang="da-DK" sz="2800" dirty="0">
                <a:ea typeface="Open Sans" panose="020B0806030504020204" pitchFamily="34" charset="0"/>
                <a:cs typeface="Open Sans" panose="020B0806030504020204" pitchFamily="34" charset="0"/>
              </a:rPr>
              <a:t>WG-UW, WG-TECH, WIG, WVG-PNP</a:t>
            </a:r>
          </a:p>
          <a:p>
            <a:pPr>
              <a:lnSpc>
                <a:spcPct val="150000"/>
              </a:lnSpc>
            </a:pPr>
            <a:endParaRPr lang="da-DK" sz="2800" dirty="0">
              <a:ea typeface="Open Sans" panose="020B0806030504020204" pitchFamily="34" charset="0"/>
              <a:cs typeface="Open Sans" panose="020B0806030504020204" pitchFamily="34" charset="0"/>
            </a:endParaRPr>
          </a:p>
          <a:p>
            <a:pPr>
              <a:lnSpc>
                <a:spcPct val="150000"/>
              </a:lnSpc>
            </a:pPr>
            <a:r>
              <a:rPr lang="da-DK" dirty="0">
                <a:latin typeface="+mj-lt"/>
                <a:ea typeface="Open Sans" panose="020B0806030504020204" pitchFamily="34" charset="0"/>
                <a:cs typeface="Open Sans" panose="020B0806030504020204" pitchFamily="34" charset="0"/>
              </a:rPr>
              <a:t>Jody.gennrich1@wisconsin.gov</a:t>
            </a:r>
          </a:p>
        </p:txBody>
      </p:sp>
      <p:sp>
        <p:nvSpPr>
          <p:cNvPr id="7" name="Oval 6">
            <a:extLst>
              <a:ext uri="{FF2B5EF4-FFF2-40B4-BE49-F238E27FC236}">
                <a16:creationId xmlns:a16="http://schemas.microsoft.com/office/drawing/2014/main" id="{D0356038-F627-4225-BF94-896AB5AA354E}"/>
              </a:ext>
            </a:extLst>
          </p:cNvPr>
          <p:cNvSpPr/>
          <p:nvPr/>
        </p:nvSpPr>
        <p:spPr>
          <a:xfrm>
            <a:off x="1431985" y="1928456"/>
            <a:ext cx="2389357" cy="238935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text&#10;&#10;Description automatically generated">
            <a:extLst>
              <a:ext uri="{FF2B5EF4-FFF2-40B4-BE49-F238E27FC236}">
                <a16:creationId xmlns:a16="http://schemas.microsoft.com/office/drawing/2014/main" id="{332E0528-C39B-DCAD-1B19-8737BA457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201" y="2265704"/>
            <a:ext cx="1962923" cy="1505309"/>
          </a:xfrm>
          <a:prstGeom prst="rect">
            <a:avLst/>
          </a:prstGeom>
        </p:spPr>
      </p:pic>
    </p:spTree>
    <p:extLst>
      <p:ext uri="{BB962C8B-B14F-4D97-AF65-F5344CB8AC3E}">
        <p14:creationId xmlns:p14="http://schemas.microsoft.com/office/powerpoint/2010/main" val="1456446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5D46-27BF-4AB2-A3D1-C59D6F9DB21C}"/>
              </a:ext>
            </a:extLst>
          </p:cNvPr>
          <p:cNvSpPr>
            <a:spLocks noGrp="1"/>
          </p:cNvSpPr>
          <p:nvPr>
            <p:ph type="title"/>
          </p:nvPr>
        </p:nvSpPr>
        <p:spPr/>
        <p:txBody>
          <a:bodyPr>
            <a:normAutofit fontScale="90000"/>
          </a:bodyPr>
          <a:lstStyle/>
          <a:p>
            <a:r>
              <a:rPr lang="en-US" b="1" dirty="0">
                <a:latin typeface="+mn-lt"/>
              </a:rPr>
              <a:t>WI Residency</a:t>
            </a:r>
            <a:br>
              <a:rPr lang="en-US" b="1" dirty="0">
                <a:latin typeface="+mn-lt"/>
              </a:rPr>
            </a:br>
            <a:br>
              <a:rPr lang="en-US" b="1" dirty="0">
                <a:latin typeface="+mn-lt"/>
              </a:rPr>
            </a:br>
            <a:r>
              <a:rPr lang="en-US" sz="3200" dirty="0">
                <a:latin typeface="+mn-lt"/>
              </a:rPr>
              <a:t>Eligibility is based on </a:t>
            </a:r>
            <a:r>
              <a:rPr lang="en-US" sz="3200" b="1" dirty="0">
                <a:latin typeface="+mn-lt"/>
              </a:rPr>
              <a:t>sec. 36.27(2) (e), Wisconsin Statutes</a:t>
            </a:r>
            <a:endParaRPr lang="en-US" sz="3200" u="sng" dirty="0">
              <a:latin typeface="+mn-lt"/>
            </a:endParaRPr>
          </a:p>
        </p:txBody>
      </p:sp>
      <p:graphicFrame>
        <p:nvGraphicFramePr>
          <p:cNvPr id="9" name="Content Placeholder 2">
            <a:extLst>
              <a:ext uri="{FF2B5EF4-FFF2-40B4-BE49-F238E27FC236}">
                <a16:creationId xmlns:a16="http://schemas.microsoft.com/office/drawing/2014/main" id="{4FFE88DB-FFC6-E868-E742-FFC707F0D9A6}"/>
              </a:ext>
            </a:extLst>
          </p:cNvPr>
          <p:cNvGraphicFramePr>
            <a:graphicFrameLocks noGrp="1"/>
          </p:cNvGraphicFramePr>
          <p:nvPr>
            <p:ph idx="1"/>
            <p:extLst>
              <p:ext uri="{D42A27DB-BD31-4B8C-83A1-F6EECF244321}">
                <p14:modId xmlns:p14="http://schemas.microsoft.com/office/powerpoint/2010/main" val="41340165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558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EAAAA-0960-2226-5E37-0DAD8CF36188}"/>
              </a:ext>
            </a:extLst>
          </p:cNvPr>
          <p:cNvSpPr>
            <a:spLocks noGrp="1"/>
          </p:cNvSpPr>
          <p:nvPr>
            <p:ph type="title"/>
          </p:nvPr>
        </p:nvSpPr>
        <p:spPr/>
        <p:txBody>
          <a:bodyPr/>
          <a:lstStyle/>
          <a:p>
            <a:r>
              <a:rPr lang="en-US" dirty="0">
                <a:latin typeface="+mn-lt"/>
              </a:rPr>
              <a:t>Common Eligibility Exceptions</a:t>
            </a:r>
          </a:p>
        </p:txBody>
      </p:sp>
      <p:graphicFrame>
        <p:nvGraphicFramePr>
          <p:cNvPr id="5" name="Content Placeholder 2">
            <a:extLst>
              <a:ext uri="{FF2B5EF4-FFF2-40B4-BE49-F238E27FC236}">
                <a16:creationId xmlns:a16="http://schemas.microsoft.com/office/drawing/2014/main" id="{D23F10A0-CEEB-964E-D892-4D13B162BE68}"/>
              </a:ext>
            </a:extLst>
          </p:cNvPr>
          <p:cNvGraphicFramePr>
            <a:graphicFrameLocks noGrp="1"/>
          </p:cNvGraphicFramePr>
          <p:nvPr>
            <p:ph idx="1"/>
            <p:extLst>
              <p:ext uri="{D42A27DB-BD31-4B8C-83A1-F6EECF244321}">
                <p14:modId xmlns:p14="http://schemas.microsoft.com/office/powerpoint/2010/main" val="39932661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9932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82E88-03EC-6DFC-B0D5-B67122971EC7}"/>
              </a:ext>
            </a:extLst>
          </p:cNvPr>
          <p:cNvSpPr>
            <a:spLocks noGrp="1"/>
          </p:cNvSpPr>
          <p:nvPr>
            <p:ph type="title"/>
          </p:nvPr>
        </p:nvSpPr>
        <p:spPr/>
        <p:txBody>
          <a:bodyPr/>
          <a:lstStyle/>
          <a:p>
            <a:r>
              <a:rPr lang="en-US" dirty="0">
                <a:latin typeface="+mn-lt"/>
              </a:rPr>
              <a:t>Wisconsin Residency Determination</a:t>
            </a:r>
          </a:p>
        </p:txBody>
      </p:sp>
      <p:graphicFrame>
        <p:nvGraphicFramePr>
          <p:cNvPr id="5" name="Content Placeholder 2">
            <a:extLst>
              <a:ext uri="{FF2B5EF4-FFF2-40B4-BE49-F238E27FC236}">
                <a16:creationId xmlns:a16="http://schemas.microsoft.com/office/drawing/2014/main" id="{080DA4BE-0CB5-EF1D-5A22-639B264B85BC}"/>
              </a:ext>
            </a:extLst>
          </p:cNvPr>
          <p:cNvGraphicFramePr>
            <a:graphicFrameLocks noGrp="1"/>
          </p:cNvGraphicFramePr>
          <p:nvPr>
            <p:ph idx="1"/>
            <p:extLst>
              <p:ext uri="{D42A27DB-BD31-4B8C-83A1-F6EECF244321}">
                <p14:modId xmlns:p14="http://schemas.microsoft.com/office/powerpoint/2010/main" val="24609416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0708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5A965C-FFF8-4C68-FC0F-1AD07F21E822}"/>
              </a:ext>
            </a:extLst>
          </p:cNvPr>
          <p:cNvSpPr>
            <a:spLocks noGrp="1"/>
          </p:cNvSpPr>
          <p:nvPr>
            <p:ph type="title"/>
          </p:nvPr>
        </p:nvSpPr>
        <p:spPr>
          <a:xfrm>
            <a:off x="838200" y="1412488"/>
            <a:ext cx="2899189" cy="4363844"/>
          </a:xfrm>
        </p:spPr>
        <p:txBody>
          <a:bodyPr anchor="t">
            <a:normAutofit/>
          </a:bodyPr>
          <a:lstStyle/>
          <a:p>
            <a:r>
              <a:rPr lang="en-US" sz="4000" b="1" kern="1200" dirty="0">
                <a:solidFill>
                  <a:srgbClr val="FFFFFF"/>
                </a:solidFill>
                <a:latin typeface="+mj-lt"/>
                <a:ea typeface="+mj-ea"/>
                <a:cs typeface="+mj-cs"/>
              </a:rPr>
              <a:t>Requesting Residency Updates</a:t>
            </a:r>
            <a:endParaRPr lang="en-US" sz="4000" b="1" dirty="0">
              <a:solidFill>
                <a:srgbClr val="FFFFFF"/>
              </a:solidFill>
            </a:endParaRPr>
          </a:p>
        </p:txBody>
      </p:sp>
      <p:sp>
        <p:nvSpPr>
          <p:cNvPr id="3" name="Content Placeholder 2">
            <a:extLst>
              <a:ext uri="{FF2B5EF4-FFF2-40B4-BE49-F238E27FC236}">
                <a16:creationId xmlns:a16="http://schemas.microsoft.com/office/drawing/2014/main" id="{7CD64627-EDD0-66CE-2EDC-16D3415C9963}"/>
              </a:ext>
            </a:extLst>
          </p:cNvPr>
          <p:cNvSpPr>
            <a:spLocks noGrp="1"/>
          </p:cNvSpPr>
          <p:nvPr>
            <p:ph sz="half" idx="1"/>
          </p:nvPr>
        </p:nvSpPr>
        <p:spPr>
          <a:xfrm>
            <a:off x="4380855" y="1412489"/>
            <a:ext cx="3427283" cy="4363844"/>
          </a:xfrm>
        </p:spPr>
        <p:txBody>
          <a:bodyPr>
            <a:normAutofit/>
          </a:bodyPr>
          <a:lstStyle/>
          <a:p>
            <a:pPr marL="0" indent="0">
              <a:buNone/>
            </a:pPr>
            <a:r>
              <a:rPr lang="en-US" sz="2000" b="1" dirty="0"/>
              <a:t>When sending an email requesting a residency update for a student, please provide what makes them a resident. </a:t>
            </a:r>
          </a:p>
          <a:p>
            <a:endParaRPr lang="en-US" sz="20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5F455BA-21F0-405A-96F0-E590315D0CB9}"/>
              </a:ext>
            </a:extLst>
          </p:cNvPr>
          <p:cNvSpPr>
            <a:spLocks noGrp="1"/>
          </p:cNvSpPr>
          <p:nvPr>
            <p:ph sz="half" idx="2"/>
          </p:nvPr>
        </p:nvSpPr>
        <p:spPr>
          <a:xfrm>
            <a:off x="8451604" y="1412489"/>
            <a:ext cx="3197701" cy="4363844"/>
          </a:xfrm>
        </p:spPr>
        <p:txBody>
          <a:bodyPr>
            <a:normAutofit/>
          </a:bodyPr>
          <a:lstStyle/>
          <a:p>
            <a:pPr marL="0" lvl="0" indent="0">
              <a:buNone/>
            </a:pPr>
            <a:r>
              <a:rPr lang="en-US" sz="1300" b="1" dirty="0"/>
              <a:t>A brief description on how they qualify as residents. For example….</a:t>
            </a:r>
          </a:p>
          <a:p>
            <a:pPr lvl="1"/>
            <a:r>
              <a:rPr lang="en-US" sz="1300" b="1" dirty="0"/>
              <a:t>Can you update the residency status for this student-- xxxxxxxx Simple Simon is a non-resident on the Notification List, but our Registrar's Office has determined that they are a WI resident for tuition: Provided information demonstrating that she has been enlisted in the Wisconsin National Guard for six months and has resided in Wisconsin for six months prior the start of the semester.</a:t>
            </a:r>
          </a:p>
          <a:p>
            <a:pPr lvl="1"/>
            <a:r>
              <a:rPr lang="en-US" sz="1300" b="1" dirty="0"/>
              <a:t>Can you update the residency status for the following students who were approved for residency in previous years and have received WG previously</a:t>
            </a:r>
            <a:endParaRPr lang="en-US" sz="1300" dirty="0"/>
          </a:p>
          <a:p>
            <a:endParaRPr lang="en-US" sz="1300" dirty="0"/>
          </a:p>
        </p:txBody>
      </p:sp>
    </p:spTree>
    <p:extLst>
      <p:ext uri="{BB962C8B-B14F-4D97-AF65-F5344CB8AC3E}">
        <p14:creationId xmlns:p14="http://schemas.microsoft.com/office/powerpoint/2010/main" val="2379248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F9197DA-C335-274F-B48D-DA2A0637DBF2}"/>
              </a:ext>
            </a:extLst>
          </p:cNvPr>
          <p:cNvPicPr>
            <a:picLocks noChangeAspect="1"/>
          </p:cNvPicPr>
          <p:nvPr/>
        </p:nvPicPr>
        <p:blipFill rotWithShape="1">
          <a:blip r:embed="rId2">
            <a:duotone>
              <a:prstClr val="black"/>
              <a:schemeClr val="tx2">
                <a:tint val="45000"/>
                <a:satMod val="400000"/>
              </a:schemeClr>
            </a:duotone>
            <a:alphaModFix amt="2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24175D46-27BF-4AB2-A3D1-C59D6F9DB21C}"/>
              </a:ext>
            </a:extLst>
          </p:cNvPr>
          <p:cNvSpPr>
            <a:spLocks noGrp="1"/>
          </p:cNvSpPr>
          <p:nvPr>
            <p:ph type="title"/>
          </p:nvPr>
        </p:nvSpPr>
        <p:spPr>
          <a:xfrm>
            <a:off x="838200" y="365125"/>
            <a:ext cx="10515600" cy="1325563"/>
          </a:xfrm>
        </p:spPr>
        <p:txBody>
          <a:bodyPr>
            <a:normAutofit/>
          </a:bodyPr>
          <a:lstStyle/>
          <a:p>
            <a:r>
              <a:rPr lang="en-US" b="1" dirty="0">
                <a:latin typeface="+mn-lt"/>
              </a:rPr>
              <a:t>Why do students need to complete a FAFSA for the WI Veteran Grant for WG-PNP?</a:t>
            </a:r>
          </a:p>
        </p:txBody>
      </p:sp>
      <p:graphicFrame>
        <p:nvGraphicFramePr>
          <p:cNvPr id="5" name="Content Placeholder 2">
            <a:extLst>
              <a:ext uri="{FF2B5EF4-FFF2-40B4-BE49-F238E27FC236}">
                <a16:creationId xmlns:a16="http://schemas.microsoft.com/office/drawing/2014/main" id="{41A7B3FF-0FE6-D209-129D-861FA692C4C0}"/>
              </a:ext>
            </a:extLst>
          </p:cNvPr>
          <p:cNvGraphicFramePr>
            <a:graphicFrameLocks noGrp="1"/>
          </p:cNvGraphicFramePr>
          <p:nvPr>
            <p:ph idx="1"/>
            <p:extLst>
              <p:ext uri="{D42A27DB-BD31-4B8C-83A1-F6EECF244321}">
                <p14:modId xmlns:p14="http://schemas.microsoft.com/office/powerpoint/2010/main" val="17106638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815190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E045-562A-8705-DF5E-88D9611A066E}"/>
              </a:ext>
            </a:extLst>
          </p:cNvPr>
          <p:cNvSpPr>
            <a:spLocks noGrp="1"/>
          </p:cNvSpPr>
          <p:nvPr>
            <p:ph type="title"/>
          </p:nvPr>
        </p:nvSpPr>
        <p:spPr/>
        <p:txBody>
          <a:bodyPr/>
          <a:lstStyle/>
          <a:p>
            <a:r>
              <a:rPr lang="en-US" dirty="0">
                <a:latin typeface="+mn-lt"/>
              </a:rPr>
              <a:t>What is the difference between </a:t>
            </a:r>
            <a:r>
              <a:rPr lang="en-US" b="1" dirty="0">
                <a:latin typeface="+mn-lt"/>
              </a:rPr>
              <a:t>Part-time</a:t>
            </a:r>
            <a:r>
              <a:rPr lang="en-US" dirty="0">
                <a:latin typeface="+mn-lt"/>
              </a:rPr>
              <a:t> and </a:t>
            </a:r>
            <a:r>
              <a:rPr lang="en-US" b="1" dirty="0">
                <a:latin typeface="+mn-lt"/>
              </a:rPr>
              <a:t>Half-time</a:t>
            </a:r>
            <a:r>
              <a:rPr lang="en-US" dirty="0">
                <a:latin typeface="+mn-lt"/>
              </a:rPr>
              <a:t>?</a:t>
            </a:r>
          </a:p>
        </p:txBody>
      </p:sp>
      <p:graphicFrame>
        <p:nvGraphicFramePr>
          <p:cNvPr id="5" name="Content Placeholder 2">
            <a:extLst>
              <a:ext uri="{FF2B5EF4-FFF2-40B4-BE49-F238E27FC236}">
                <a16:creationId xmlns:a16="http://schemas.microsoft.com/office/drawing/2014/main" id="{B1D3B6B3-F2C7-F7D6-2B48-AFFA7BE3BFEB}"/>
              </a:ext>
            </a:extLst>
          </p:cNvPr>
          <p:cNvGraphicFramePr>
            <a:graphicFrameLocks noGrp="1"/>
          </p:cNvGraphicFramePr>
          <p:nvPr>
            <p:ph idx="1"/>
            <p:extLst>
              <p:ext uri="{D42A27DB-BD31-4B8C-83A1-F6EECF244321}">
                <p14:modId xmlns:p14="http://schemas.microsoft.com/office/powerpoint/2010/main" val="36634687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9685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D02656-BE91-492C-92B0-52F2B57D4C59}"/>
              </a:ext>
            </a:extLst>
          </p:cNvPr>
          <p:cNvSpPr>
            <a:spLocks noGrp="1"/>
          </p:cNvSpPr>
          <p:nvPr>
            <p:ph type="title"/>
          </p:nvPr>
        </p:nvSpPr>
        <p:spPr>
          <a:xfrm>
            <a:off x="838200" y="1412488"/>
            <a:ext cx="2899189" cy="4363844"/>
          </a:xfrm>
        </p:spPr>
        <p:txBody>
          <a:bodyPr anchor="t">
            <a:normAutofit/>
          </a:bodyPr>
          <a:lstStyle/>
          <a:p>
            <a:r>
              <a:rPr lang="en-US" sz="4000" b="1" i="0" dirty="0">
                <a:solidFill>
                  <a:srgbClr val="FFFFFF"/>
                </a:solidFill>
                <a:effectLst/>
                <a:latin typeface="+mn-lt"/>
              </a:rPr>
              <a:t>The Higher Educational Aids Board</a:t>
            </a:r>
            <a:endParaRPr lang="en-US" sz="4000" b="1" dirty="0">
              <a:solidFill>
                <a:srgbClr val="FFFFFF"/>
              </a:solidFill>
              <a:latin typeface="+mn-lt"/>
            </a:endParaRPr>
          </a:p>
        </p:txBody>
      </p:sp>
      <p:sp>
        <p:nvSpPr>
          <p:cNvPr id="3" name="Content Placeholder 2">
            <a:extLst>
              <a:ext uri="{FF2B5EF4-FFF2-40B4-BE49-F238E27FC236}">
                <a16:creationId xmlns:a16="http://schemas.microsoft.com/office/drawing/2014/main" id="{BBFCFFD6-04A1-47F1-830F-D469477A1073}"/>
              </a:ext>
            </a:extLst>
          </p:cNvPr>
          <p:cNvSpPr>
            <a:spLocks noGrp="1"/>
          </p:cNvSpPr>
          <p:nvPr>
            <p:ph sz="half" idx="1"/>
          </p:nvPr>
        </p:nvSpPr>
        <p:spPr>
          <a:xfrm>
            <a:off x="4380855" y="1412489"/>
            <a:ext cx="3427283" cy="4363844"/>
          </a:xfrm>
        </p:spPr>
        <p:txBody>
          <a:bodyPr>
            <a:normAutofit/>
          </a:bodyPr>
          <a:lstStyle/>
          <a:p>
            <a:r>
              <a:rPr lang="en-US" sz="2000" b="0" i="0" dirty="0">
                <a:effectLst/>
              </a:rPr>
              <a:t>The state agency responsible for the management and oversight of the state's student financial aid system for Wisconsin residents attending institutions of higher education. It also may enter into interstate agreements, such as remission of nonresident tuition.</a:t>
            </a:r>
            <a:br>
              <a:rPr lang="en-US" sz="2000" b="0" i="0" dirty="0">
                <a:effectLst/>
                <a:latin typeface="Helvetica Neue"/>
              </a:rPr>
            </a:br>
            <a:endParaRPr lang="en-US" sz="2000" b="0" i="0" dirty="0">
              <a:effectLst/>
              <a:latin typeface="Helvetica Neue"/>
            </a:endParaRPr>
          </a:p>
          <a:p>
            <a:endParaRPr lang="en-US" sz="20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678BAA6-1289-3865-7F61-EB1735373699}"/>
              </a:ext>
            </a:extLst>
          </p:cNvPr>
          <p:cNvSpPr>
            <a:spLocks noGrp="1"/>
          </p:cNvSpPr>
          <p:nvPr>
            <p:ph sz="half" idx="2"/>
          </p:nvPr>
        </p:nvSpPr>
        <p:spPr>
          <a:xfrm>
            <a:off x="8451604" y="1412489"/>
            <a:ext cx="3197701" cy="4363844"/>
          </a:xfrm>
        </p:spPr>
        <p:txBody>
          <a:bodyPr>
            <a:normAutofit/>
          </a:bodyPr>
          <a:lstStyle/>
          <a:p>
            <a:r>
              <a:rPr lang="en-US" sz="2000" b="0" i="0" dirty="0">
                <a:effectLst/>
                <a:cs typeface="Calibri" panose="020F0502020204030204" pitchFamily="34" charset="0"/>
              </a:rPr>
              <a:t>HEAB administers programs of student financial aid, including grant, scholarship, and loan programs; tuition reciprocity agreements; and tuition capitation contracts.</a:t>
            </a:r>
          </a:p>
          <a:p>
            <a:pPr marL="0" indent="0">
              <a:buNone/>
            </a:pPr>
            <a:endParaRPr lang="en-US" sz="2000" dirty="0"/>
          </a:p>
        </p:txBody>
      </p:sp>
      <p:pic>
        <p:nvPicPr>
          <p:cNvPr id="5" name="Picture 4">
            <a:extLst>
              <a:ext uri="{FF2B5EF4-FFF2-40B4-BE49-F238E27FC236}">
                <a16:creationId xmlns:a16="http://schemas.microsoft.com/office/drawing/2014/main" id="{B2F9C0F7-0697-BC8C-C306-E8593157F657}"/>
              </a:ext>
            </a:extLst>
          </p:cNvPr>
          <p:cNvPicPr>
            <a:picLocks noChangeAspect="1"/>
          </p:cNvPicPr>
          <p:nvPr/>
        </p:nvPicPr>
        <p:blipFill>
          <a:blip r:embed="rId2"/>
          <a:stretch>
            <a:fillRect/>
          </a:stretch>
        </p:blipFill>
        <p:spPr>
          <a:xfrm>
            <a:off x="211926" y="3594410"/>
            <a:ext cx="4151736" cy="3182388"/>
          </a:xfrm>
          <a:prstGeom prst="rect">
            <a:avLst/>
          </a:prstGeom>
        </p:spPr>
      </p:pic>
    </p:spTree>
    <p:extLst>
      <p:ext uri="{BB962C8B-B14F-4D97-AF65-F5344CB8AC3E}">
        <p14:creationId xmlns:p14="http://schemas.microsoft.com/office/powerpoint/2010/main" val="3350267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FF2194-C75B-CE49-9140-6113EAA087D2}"/>
              </a:ext>
            </a:extLst>
          </p:cNvPr>
          <p:cNvPicPr>
            <a:picLocks noChangeAspect="1"/>
          </p:cNvPicPr>
          <p:nvPr/>
        </p:nvPicPr>
        <p:blipFill rotWithShape="1">
          <a:blip r:embed="rId2"/>
          <a:srcRect l="14289" r="4739" b="2"/>
          <a:stretch/>
        </p:blipFill>
        <p:spPr>
          <a:xfrm>
            <a:off x="20" y="10"/>
            <a:ext cx="6204384" cy="5114534"/>
          </a:xfrm>
          <a:custGeom>
            <a:avLst/>
            <a:gdLst/>
            <a:ahLst/>
            <a:cxnLst/>
            <a:rect l="l" t="t" r="r" b="b"/>
            <a:pathLst>
              <a:path w="6204404" h="5114544">
                <a:moveTo>
                  <a:pt x="5659431" y="0"/>
                </a:moveTo>
                <a:lnTo>
                  <a:pt x="6157098" y="0"/>
                </a:lnTo>
                <a:lnTo>
                  <a:pt x="6181355" y="190991"/>
                </a:lnTo>
                <a:cubicBezTo>
                  <a:pt x="6196596" y="341154"/>
                  <a:pt x="6204404" y="493515"/>
                  <a:pt x="6204404" y="647700"/>
                </a:cubicBezTo>
                <a:cubicBezTo>
                  <a:pt x="6204404" y="3114670"/>
                  <a:pt x="4205578" y="5114544"/>
                  <a:pt x="1739900" y="5114544"/>
                </a:cubicBezTo>
                <a:cubicBezTo>
                  <a:pt x="1123481" y="5114544"/>
                  <a:pt x="536240" y="4989552"/>
                  <a:pt x="2114" y="4763518"/>
                </a:cubicBezTo>
                <a:lnTo>
                  <a:pt x="0" y="4762561"/>
                </a:lnTo>
                <a:lnTo>
                  <a:pt x="0" y="4226363"/>
                </a:lnTo>
                <a:lnTo>
                  <a:pt x="15791" y="4234455"/>
                </a:lnTo>
                <a:cubicBezTo>
                  <a:pt x="537360" y="4485921"/>
                  <a:pt x="1122182" y="4626842"/>
                  <a:pt x="1739899" y="4626842"/>
                </a:cubicBezTo>
                <a:cubicBezTo>
                  <a:pt x="3936226" y="4626842"/>
                  <a:pt x="5716700" y="2845319"/>
                  <a:pt x="5716700" y="647700"/>
                </a:cubicBezTo>
                <a:cubicBezTo>
                  <a:pt x="5716700" y="510349"/>
                  <a:pt x="5709745" y="374623"/>
                  <a:pt x="5696169" y="240856"/>
                </a:cubicBezTo>
                <a:close/>
              </a:path>
            </a:pathLst>
          </a:custGeom>
        </p:spPr>
      </p:pic>
      <p:sp>
        <p:nvSpPr>
          <p:cNvPr id="2" name="Title 1">
            <a:extLst>
              <a:ext uri="{FF2B5EF4-FFF2-40B4-BE49-F238E27FC236}">
                <a16:creationId xmlns:a16="http://schemas.microsoft.com/office/drawing/2014/main" id="{16FF35E5-4BD6-5D9F-949A-10EBDB351557}"/>
              </a:ext>
            </a:extLst>
          </p:cNvPr>
          <p:cNvSpPr>
            <a:spLocks noGrp="1"/>
          </p:cNvSpPr>
          <p:nvPr>
            <p:ph type="title"/>
          </p:nvPr>
        </p:nvSpPr>
        <p:spPr>
          <a:xfrm>
            <a:off x="481014" y="327026"/>
            <a:ext cx="4164011" cy="2611437"/>
          </a:xfrm>
        </p:spPr>
        <p:txBody>
          <a:bodyPr>
            <a:normAutofit/>
          </a:bodyPr>
          <a:lstStyle/>
          <a:p>
            <a:r>
              <a:rPr lang="en-US" sz="3600" dirty="0">
                <a:latin typeface="+mn-lt"/>
              </a:rPr>
              <a:t>How do I know when I can request the funds for a student?</a:t>
            </a:r>
          </a:p>
        </p:txBody>
      </p:sp>
      <p:graphicFrame>
        <p:nvGraphicFramePr>
          <p:cNvPr id="5" name="Content Placeholder 2">
            <a:extLst>
              <a:ext uri="{FF2B5EF4-FFF2-40B4-BE49-F238E27FC236}">
                <a16:creationId xmlns:a16="http://schemas.microsoft.com/office/drawing/2014/main" id="{BF3FCDD9-3030-DCE0-3E15-57D37D51CD14}"/>
              </a:ext>
            </a:extLst>
          </p:cNvPr>
          <p:cNvGraphicFramePr>
            <a:graphicFrameLocks noGrp="1"/>
          </p:cNvGraphicFramePr>
          <p:nvPr>
            <p:ph idx="1"/>
            <p:extLst>
              <p:ext uri="{D42A27DB-BD31-4B8C-83A1-F6EECF244321}">
                <p14:modId xmlns:p14="http://schemas.microsoft.com/office/powerpoint/2010/main" val="1530431172"/>
              </p:ext>
            </p:extLst>
          </p:nvPr>
        </p:nvGraphicFramePr>
        <p:xfrm>
          <a:off x="6381750" y="2119313"/>
          <a:ext cx="5329236" cy="405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3849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13AF-A3CE-4AD0-8659-A7C8B5C32727}"/>
              </a:ext>
            </a:extLst>
          </p:cNvPr>
          <p:cNvSpPr>
            <a:spLocks noGrp="1"/>
          </p:cNvSpPr>
          <p:nvPr>
            <p:ph type="title"/>
          </p:nvPr>
        </p:nvSpPr>
        <p:spPr/>
        <p:txBody>
          <a:bodyPr/>
          <a:lstStyle/>
          <a:p>
            <a:pPr algn="ctr"/>
            <a:r>
              <a:rPr lang="en-US" dirty="0">
                <a:latin typeface="+mn-lt"/>
              </a:rPr>
              <a:t>Cassie Weisensel</a:t>
            </a:r>
            <a:br>
              <a:rPr lang="en-US" dirty="0">
                <a:latin typeface="+mn-lt"/>
              </a:rPr>
            </a:br>
            <a:r>
              <a:rPr lang="en-US" dirty="0">
                <a:latin typeface="+mn-lt"/>
              </a:rPr>
              <a:t>Grant Specialist</a:t>
            </a:r>
          </a:p>
        </p:txBody>
      </p:sp>
      <p:sp>
        <p:nvSpPr>
          <p:cNvPr id="6" name="TextBox 5">
            <a:extLst>
              <a:ext uri="{FF2B5EF4-FFF2-40B4-BE49-F238E27FC236}">
                <a16:creationId xmlns:a16="http://schemas.microsoft.com/office/drawing/2014/main" id="{23C72C0D-F7D2-43D6-B5AE-F1694F03E4C4}"/>
              </a:ext>
            </a:extLst>
          </p:cNvPr>
          <p:cNvSpPr txBox="1"/>
          <p:nvPr/>
        </p:nvSpPr>
        <p:spPr>
          <a:xfrm>
            <a:off x="5473829" y="2083791"/>
            <a:ext cx="5460428" cy="2690417"/>
          </a:xfrm>
          <a:prstGeom prst="rect">
            <a:avLst/>
          </a:prstGeom>
          <a:noFill/>
        </p:spPr>
        <p:txBody>
          <a:bodyPr wrap="square" rtlCol="0" anchor="t">
            <a:spAutoFit/>
          </a:bodyPr>
          <a:lstStyle/>
          <a:p>
            <a:pPr algn="ctr">
              <a:lnSpc>
                <a:spcPct val="150000"/>
              </a:lnSpc>
            </a:pPr>
            <a:r>
              <a:rPr lang="da-DK" sz="2000" b="1" dirty="0">
                <a:ea typeface="Open Sans" panose="020B0806030504020204" pitchFamily="34" charset="0"/>
                <a:cs typeface="Open Sans" panose="020B0806030504020204" pitchFamily="34" charset="0"/>
              </a:rPr>
              <a:t>Talent Incentive Program (TIP)</a:t>
            </a:r>
          </a:p>
          <a:p>
            <a:pPr algn="ctr">
              <a:lnSpc>
                <a:spcPct val="150000"/>
              </a:lnSpc>
            </a:pPr>
            <a:r>
              <a:rPr lang="da-DK" sz="2000" b="1" dirty="0">
                <a:ea typeface="Open Sans" panose="020B0806030504020204" pitchFamily="34" charset="0"/>
                <a:cs typeface="Open Sans" panose="020B0806030504020204" pitchFamily="34" charset="0"/>
              </a:rPr>
              <a:t>Academic Excellence Scholarship (AES)</a:t>
            </a:r>
          </a:p>
          <a:p>
            <a:pPr algn="ctr">
              <a:lnSpc>
                <a:spcPct val="150000"/>
              </a:lnSpc>
            </a:pPr>
            <a:r>
              <a:rPr lang="da-DK" sz="2000" b="1" dirty="0">
                <a:ea typeface="Open Sans" panose="020B0806030504020204" pitchFamily="34" charset="0"/>
                <a:cs typeface="Open Sans" panose="020B0806030504020204" pitchFamily="34" charset="0"/>
              </a:rPr>
              <a:t>Technical Excellence Scholarship (TES)</a:t>
            </a:r>
          </a:p>
          <a:p>
            <a:pPr algn="ctr">
              <a:lnSpc>
                <a:spcPct val="150000"/>
              </a:lnSpc>
            </a:pPr>
            <a:endParaRPr lang="da-DK" sz="2000" b="1" dirty="0">
              <a:ea typeface="Open Sans" panose="020B0806030504020204" pitchFamily="34" charset="0"/>
              <a:cs typeface="Open Sans" panose="020B0806030504020204" pitchFamily="34" charset="0"/>
            </a:endParaRPr>
          </a:p>
          <a:p>
            <a:pPr algn="ctr">
              <a:lnSpc>
                <a:spcPct val="150000"/>
              </a:lnSpc>
            </a:pPr>
            <a:endParaRPr lang="da-DK" sz="2000" b="1" dirty="0">
              <a:ea typeface="Open Sans" panose="020B0806030504020204" pitchFamily="34" charset="0"/>
              <a:cs typeface="Open Sans" panose="020B0806030504020204" pitchFamily="34" charset="0"/>
            </a:endParaRPr>
          </a:p>
          <a:p>
            <a:pPr>
              <a:lnSpc>
                <a:spcPct val="150000"/>
              </a:lnSpc>
            </a:pPr>
            <a:endParaRPr lang="id-ID" sz="1400" b="1" dirty="0">
              <a:ea typeface="Open Sans" panose="020B0806030504020204" pitchFamily="34" charset="0"/>
              <a:cs typeface="Open Sans" panose="020B0806030504020204" pitchFamily="34" charset="0"/>
            </a:endParaRPr>
          </a:p>
        </p:txBody>
      </p:sp>
      <p:sp>
        <p:nvSpPr>
          <p:cNvPr id="7" name="Oval 6">
            <a:extLst>
              <a:ext uri="{FF2B5EF4-FFF2-40B4-BE49-F238E27FC236}">
                <a16:creationId xmlns:a16="http://schemas.microsoft.com/office/drawing/2014/main" id="{D0356038-F627-4225-BF94-896AB5AA354E}"/>
              </a:ext>
            </a:extLst>
          </p:cNvPr>
          <p:cNvSpPr/>
          <p:nvPr/>
        </p:nvSpPr>
        <p:spPr>
          <a:xfrm>
            <a:off x="1431985" y="1928456"/>
            <a:ext cx="2389357" cy="238935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text&#10;&#10;Description automatically generated">
            <a:extLst>
              <a:ext uri="{FF2B5EF4-FFF2-40B4-BE49-F238E27FC236}">
                <a16:creationId xmlns:a16="http://schemas.microsoft.com/office/drawing/2014/main" id="{332E0528-C39B-DCAD-1B19-8737BA457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201" y="2265704"/>
            <a:ext cx="1962923" cy="1505309"/>
          </a:xfrm>
          <a:prstGeom prst="rect">
            <a:avLst/>
          </a:prstGeom>
        </p:spPr>
      </p:pic>
      <p:sp>
        <p:nvSpPr>
          <p:cNvPr id="4" name="TextBox 3">
            <a:extLst>
              <a:ext uri="{FF2B5EF4-FFF2-40B4-BE49-F238E27FC236}">
                <a16:creationId xmlns:a16="http://schemas.microsoft.com/office/drawing/2014/main" id="{553DD1AE-E923-5988-8434-B7E4C32C4B46}"/>
              </a:ext>
            </a:extLst>
          </p:cNvPr>
          <p:cNvSpPr txBox="1"/>
          <p:nvPr/>
        </p:nvSpPr>
        <p:spPr>
          <a:xfrm>
            <a:off x="3921071" y="4432515"/>
            <a:ext cx="4130298" cy="369332"/>
          </a:xfrm>
          <a:prstGeom prst="rect">
            <a:avLst/>
          </a:prstGeom>
          <a:noFill/>
        </p:spPr>
        <p:txBody>
          <a:bodyPr wrap="square" rtlCol="0">
            <a:spAutoFit/>
          </a:bodyPr>
          <a:lstStyle/>
          <a:p>
            <a:r>
              <a:rPr lang="en-US" dirty="0"/>
              <a:t>cassie.weisensel@wisconsin.gov</a:t>
            </a:r>
          </a:p>
        </p:txBody>
      </p:sp>
    </p:spTree>
    <p:extLst>
      <p:ext uri="{BB962C8B-B14F-4D97-AF65-F5344CB8AC3E}">
        <p14:creationId xmlns:p14="http://schemas.microsoft.com/office/powerpoint/2010/main" val="3814574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0327-3CE6-F21B-24DE-8EECCFD1BB9D}"/>
              </a:ext>
            </a:extLst>
          </p:cNvPr>
          <p:cNvSpPr>
            <a:spLocks noGrp="1"/>
          </p:cNvSpPr>
          <p:nvPr>
            <p:ph type="title"/>
          </p:nvPr>
        </p:nvSpPr>
        <p:spPr/>
        <p:txBody>
          <a:bodyPr/>
          <a:lstStyle/>
          <a:p>
            <a:r>
              <a:rPr lang="en-US" dirty="0">
                <a:latin typeface="+mn-lt"/>
              </a:rPr>
              <a:t>Talent Incentive Program (TIP)</a:t>
            </a:r>
          </a:p>
        </p:txBody>
      </p:sp>
      <p:graphicFrame>
        <p:nvGraphicFramePr>
          <p:cNvPr id="5" name="Content Placeholder 2">
            <a:extLst>
              <a:ext uri="{FF2B5EF4-FFF2-40B4-BE49-F238E27FC236}">
                <a16:creationId xmlns:a16="http://schemas.microsoft.com/office/drawing/2014/main" id="{9A055F5E-CA59-32CF-B6E8-BF9CA8CE30D3}"/>
              </a:ext>
            </a:extLst>
          </p:cNvPr>
          <p:cNvGraphicFramePr>
            <a:graphicFrameLocks noGrp="1"/>
          </p:cNvGraphicFramePr>
          <p:nvPr>
            <p:ph idx="1"/>
            <p:extLst>
              <p:ext uri="{D42A27DB-BD31-4B8C-83A1-F6EECF244321}">
                <p14:modId xmlns:p14="http://schemas.microsoft.com/office/powerpoint/2010/main" val="28063079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2605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6C5AD1-D7E5-C8B3-56A5-EDD4A5F47CDF}"/>
              </a:ext>
            </a:extLst>
          </p:cNvPr>
          <p:cNvSpPr>
            <a:spLocks noGrp="1"/>
          </p:cNvSpPr>
          <p:nvPr>
            <p:ph type="title"/>
          </p:nvPr>
        </p:nvSpPr>
        <p:spPr>
          <a:xfrm>
            <a:off x="838200" y="668377"/>
            <a:ext cx="10515600" cy="1325563"/>
          </a:xfrm>
        </p:spPr>
        <p:txBody>
          <a:bodyPr>
            <a:normAutofit/>
          </a:bodyPr>
          <a:lstStyle/>
          <a:p>
            <a:r>
              <a:rPr lang="en-US" dirty="0">
                <a:latin typeface="+mn-lt"/>
              </a:rPr>
              <a:t>Academic Excellence Scholarship (AES)</a:t>
            </a:r>
          </a:p>
        </p:txBody>
      </p:sp>
      <p:sp>
        <p:nvSpPr>
          <p:cNvPr id="3" name="Content Placeholder 2">
            <a:extLst>
              <a:ext uri="{FF2B5EF4-FFF2-40B4-BE49-F238E27FC236}">
                <a16:creationId xmlns:a16="http://schemas.microsoft.com/office/drawing/2014/main" id="{5B67B6CD-1F87-F2B2-225C-861C7E36467E}"/>
              </a:ext>
            </a:extLst>
          </p:cNvPr>
          <p:cNvSpPr>
            <a:spLocks noGrp="1"/>
          </p:cNvSpPr>
          <p:nvPr>
            <p:ph sz="half" idx="1"/>
          </p:nvPr>
        </p:nvSpPr>
        <p:spPr>
          <a:xfrm>
            <a:off x="838200" y="2177456"/>
            <a:ext cx="5097780" cy="3795748"/>
          </a:xfrm>
        </p:spPr>
        <p:txBody>
          <a:bodyPr>
            <a:normAutofit/>
          </a:bodyPr>
          <a:lstStyle/>
          <a:p>
            <a:pPr marL="0" indent="0">
              <a:buNone/>
            </a:pPr>
            <a:r>
              <a:rPr lang="en-US" sz="2400" b="1" dirty="0"/>
              <a:t>What is the refund policy for AES?</a:t>
            </a:r>
          </a:p>
          <a:p>
            <a:pPr lvl="1">
              <a:buFont typeface="Wingdings" panose="05000000000000000000" pitchFamily="2" charset="2"/>
              <a:buChar char="§"/>
            </a:pPr>
            <a:r>
              <a:rPr lang="en-US" dirty="0"/>
              <a:t>Answer: Refunds for AES are processed with the same guidelines as the other State programs.</a:t>
            </a:r>
          </a:p>
          <a:p>
            <a:pPr marL="128016" lvl="1" indent="0">
              <a:buNone/>
            </a:pPr>
            <a:endParaRPr lang="en-US" dirty="0"/>
          </a:p>
          <a:p>
            <a:pPr marL="128016" lvl="1" indent="0">
              <a:buNone/>
            </a:pPr>
            <a:r>
              <a:rPr lang="en-US" b="1" dirty="0"/>
              <a:t>How many credits are required for a student to receive AES?</a:t>
            </a:r>
          </a:p>
          <a:p>
            <a:pPr lvl="1">
              <a:buFont typeface="Wingdings" panose="05000000000000000000" pitchFamily="2" charset="2"/>
              <a:buChar char="§"/>
            </a:pPr>
            <a:r>
              <a:rPr lang="en-US" dirty="0"/>
              <a:t>Answer: 12 per semester </a:t>
            </a:r>
          </a:p>
          <a:p>
            <a:pPr lvl="1">
              <a:buFont typeface="Wingdings" panose="05000000000000000000" pitchFamily="2" charset="2"/>
              <a:buChar char="§"/>
            </a:pPr>
            <a:endParaRPr lang="en-US" dirty="0"/>
          </a:p>
        </p:txBody>
      </p:sp>
      <p:sp>
        <p:nvSpPr>
          <p:cNvPr id="6" name="Content Placeholder 5">
            <a:extLst>
              <a:ext uri="{FF2B5EF4-FFF2-40B4-BE49-F238E27FC236}">
                <a16:creationId xmlns:a16="http://schemas.microsoft.com/office/drawing/2014/main" id="{859CC799-729A-DE10-411F-8D92B2D83CA0}"/>
              </a:ext>
            </a:extLst>
          </p:cNvPr>
          <p:cNvSpPr>
            <a:spLocks noGrp="1"/>
          </p:cNvSpPr>
          <p:nvPr>
            <p:ph sz="half" idx="2"/>
          </p:nvPr>
        </p:nvSpPr>
        <p:spPr>
          <a:xfrm>
            <a:off x="6256020" y="2177456"/>
            <a:ext cx="5097780" cy="3795748"/>
          </a:xfrm>
        </p:spPr>
        <p:txBody>
          <a:bodyPr>
            <a:normAutofit/>
          </a:bodyPr>
          <a:lstStyle/>
          <a:p>
            <a:pPr marL="128016" lvl="1" indent="0">
              <a:buNone/>
            </a:pPr>
            <a:r>
              <a:rPr lang="en-US" b="1" dirty="0"/>
              <a:t>If a student is graduating in the current semester and they are enrolled in less than 12 credits, can the student still receive their scholarship?</a:t>
            </a:r>
          </a:p>
          <a:p>
            <a:pPr lvl="1">
              <a:buFont typeface="Wingdings" panose="05000000000000000000" pitchFamily="2" charset="2"/>
              <a:buChar char="§"/>
            </a:pPr>
            <a:r>
              <a:rPr lang="en-US" dirty="0"/>
              <a:t>Answer: Yes, as long as the student is enrolled in at least 6 credits. You must notify HEAB of this situation before awarding the student so that HEAB can grant a waiver.</a:t>
            </a:r>
          </a:p>
          <a:p>
            <a:endParaRPr lang="en-US" sz="2400" dirty="0"/>
          </a:p>
        </p:txBody>
      </p:sp>
    </p:spTree>
    <p:extLst>
      <p:ext uri="{BB962C8B-B14F-4D97-AF65-F5344CB8AC3E}">
        <p14:creationId xmlns:p14="http://schemas.microsoft.com/office/powerpoint/2010/main" val="2886618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4A17-1891-BE40-63C1-45F13BE73B48}"/>
              </a:ext>
            </a:extLst>
          </p:cNvPr>
          <p:cNvSpPr>
            <a:spLocks noGrp="1"/>
          </p:cNvSpPr>
          <p:nvPr>
            <p:ph type="title"/>
          </p:nvPr>
        </p:nvSpPr>
        <p:spPr/>
        <p:txBody>
          <a:bodyPr/>
          <a:lstStyle/>
          <a:p>
            <a:r>
              <a:rPr lang="en-US" dirty="0">
                <a:latin typeface="+mn-lt"/>
              </a:rPr>
              <a:t>Technical Excellence Scholarship (TES)</a:t>
            </a:r>
          </a:p>
        </p:txBody>
      </p:sp>
      <p:graphicFrame>
        <p:nvGraphicFramePr>
          <p:cNvPr id="5" name="Content Placeholder 2">
            <a:extLst>
              <a:ext uri="{FF2B5EF4-FFF2-40B4-BE49-F238E27FC236}">
                <a16:creationId xmlns:a16="http://schemas.microsoft.com/office/drawing/2014/main" id="{13C66CAE-65F5-3A23-696A-22B44BB553AE}"/>
              </a:ext>
            </a:extLst>
          </p:cNvPr>
          <p:cNvGraphicFramePr>
            <a:graphicFrameLocks noGrp="1"/>
          </p:cNvGraphicFramePr>
          <p:nvPr>
            <p:ph idx="1"/>
            <p:extLst>
              <p:ext uri="{D42A27DB-BD31-4B8C-83A1-F6EECF244321}">
                <p14:modId xmlns:p14="http://schemas.microsoft.com/office/powerpoint/2010/main" val="4201441002"/>
              </p:ext>
            </p:extLst>
          </p:nvPr>
        </p:nvGraphicFramePr>
        <p:xfrm>
          <a:off x="417576" y="1253331"/>
          <a:ext cx="1069238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1118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13AF-A3CE-4AD0-8659-A7C8B5C32727}"/>
              </a:ext>
            </a:extLst>
          </p:cNvPr>
          <p:cNvSpPr>
            <a:spLocks noGrp="1"/>
          </p:cNvSpPr>
          <p:nvPr>
            <p:ph type="title"/>
          </p:nvPr>
        </p:nvSpPr>
        <p:spPr/>
        <p:txBody>
          <a:bodyPr>
            <a:normAutofit fontScale="90000"/>
          </a:bodyPr>
          <a:lstStyle/>
          <a:p>
            <a:pPr algn="ctr"/>
            <a:br>
              <a:rPr lang="en-US" sz="4000" dirty="0">
                <a:latin typeface="+mn-lt"/>
                <a:ea typeface="Open Sans" panose="020B0806030504020204" pitchFamily="34" charset="0"/>
                <a:cs typeface="Open Sans" panose="020B0806030504020204" pitchFamily="34" charset="0"/>
              </a:rPr>
            </a:br>
            <a:r>
              <a:rPr lang="en-US" sz="4000" dirty="0">
                <a:latin typeface="+mn-lt"/>
                <a:ea typeface="Open Sans" panose="020B0806030504020204" pitchFamily="34" charset="0"/>
                <a:cs typeface="Open Sans" panose="020B0806030504020204" pitchFamily="34" charset="0"/>
              </a:rPr>
              <a:t>Barb Moermond</a:t>
            </a:r>
            <a:br>
              <a:rPr lang="id-ID" sz="4000" dirty="0">
                <a:latin typeface="+mn-lt"/>
                <a:ea typeface="Open Sans" panose="020B0806030504020204" pitchFamily="34" charset="0"/>
                <a:cs typeface="Open Sans" panose="020B0806030504020204" pitchFamily="34" charset="0"/>
              </a:rPr>
            </a:br>
            <a:r>
              <a:rPr lang="en-US" sz="4000" dirty="0">
                <a:latin typeface="+mn-lt"/>
              </a:rPr>
              <a:t>IS Operations Support Tech Senior</a:t>
            </a:r>
            <a:br>
              <a:rPr lang="id-ID" sz="4400" dirty="0"/>
            </a:br>
            <a:endParaRPr lang="en-US" dirty="0"/>
          </a:p>
        </p:txBody>
      </p:sp>
      <p:sp>
        <p:nvSpPr>
          <p:cNvPr id="6" name="TextBox 5">
            <a:extLst>
              <a:ext uri="{FF2B5EF4-FFF2-40B4-BE49-F238E27FC236}">
                <a16:creationId xmlns:a16="http://schemas.microsoft.com/office/drawing/2014/main" id="{23C72C0D-F7D2-43D6-B5AE-F1694F03E4C4}"/>
              </a:ext>
            </a:extLst>
          </p:cNvPr>
          <p:cNvSpPr txBox="1"/>
          <p:nvPr/>
        </p:nvSpPr>
        <p:spPr>
          <a:xfrm>
            <a:off x="5020286" y="2858446"/>
            <a:ext cx="3024756" cy="382092"/>
          </a:xfrm>
          <a:prstGeom prst="rect">
            <a:avLst/>
          </a:prstGeom>
          <a:noFill/>
        </p:spPr>
        <p:txBody>
          <a:bodyPr wrap="square" rtlCol="0" anchor="t">
            <a:spAutoFit/>
          </a:bodyPr>
          <a:lstStyle/>
          <a:p>
            <a:pPr algn="ctr">
              <a:lnSpc>
                <a:spcPct val="150000"/>
              </a:lnSpc>
            </a:pPr>
            <a:r>
              <a:rPr lang="da-DK" sz="1400" b="1" dirty="0">
                <a:ea typeface="Open Sans" panose="020B0806030504020204" pitchFamily="34" charset="0"/>
                <a:cs typeface="Open Sans" panose="020B0806030504020204" pitchFamily="34" charset="0"/>
              </a:rPr>
              <a:t>barbara.moermond@wisconsin</a:t>
            </a:r>
            <a:r>
              <a:rPr lang="da-DK" sz="1400" dirty="0">
                <a:ea typeface="Open Sans" panose="020B0806030504020204" pitchFamily="34" charset="0"/>
                <a:cs typeface="Open Sans" panose="020B0806030504020204" pitchFamily="34" charset="0"/>
              </a:rPr>
              <a:t>.</a:t>
            </a:r>
            <a:r>
              <a:rPr lang="da-DK" sz="1400" b="1" dirty="0">
                <a:ea typeface="Open Sans" panose="020B0806030504020204" pitchFamily="34" charset="0"/>
                <a:cs typeface="Open Sans" panose="020B0806030504020204" pitchFamily="34" charset="0"/>
              </a:rPr>
              <a:t>gov</a:t>
            </a:r>
            <a:endParaRPr lang="id-ID" sz="1400" b="1" dirty="0">
              <a:ea typeface="Open Sans" panose="020B0806030504020204" pitchFamily="34" charset="0"/>
              <a:cs typeface="Open Sans" panose="020B0806030504020204" pitchFamily="34" charset="0"/>
            </a:endParaRPr>
          </a:p>
        </p:txBody>
      </p:sp>
      <p:sp>
        <p:nvSpPr>
          <p:cNvPr id="7" name="Oval 6">
            <a:extLst>
              <a:ext uri="{FF2B5EF4-FFF2-40B4-BE49-F238E27FC236}">
                <a16:creationId xmlns:a16="http://schemas.microsoft.com/office/drawing/2014/main" id="{D0356038-F627-4225-BF94-896AB5AA354E}"/>
              </a:ext>
            </a:extLst>
          </p:cNvPr>
          <p:cNvSpPr/>
          <p:nvPr/>
        </p:nvSpPr>
        <p:spPr>
          <a:xfrm>
            <a:off x="1431985" y="1928456"/>
            <a:ext cx="2389357" cy="238935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text&#10;&#10;Description automatically generated">
            <a:extLst>
              <a:ext uri="{FF2B5EF4-FFF2-40B4-BE49-F238E27FC236}">
                <a16:creationId xmlns:a16="http://schemas.microsoft.com/office/drawing/2014/main" id="{AA21867B-F5C7-5E78-E4C3-29A26184A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201" y="2265704"/>
            <a:ext cx="1962923" cy="1505309"/>
          </a:xfrm>
          <a:prstGeom prst="rect">
            <a:avLst/>
          </a:prstGeom>
        </p:spPr>
      </p:pic>
    </p:spTree>
    <p:extLst>
      <p:ext uri="{BB962C8B-B14F-4D97-AF65-F5344CB8AC3E}">
        <p14:creationId xmlns:p14="http://schemas.microsoft.com/office/powerpoint/2010/main" val="3172316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5D46-27BF-4AB2-A3D1-C59D6F9DB21C}"/>
              </a:ext>
            </a:extLst>
          </p:cNvPr>
          <p:cNvSpPr>
            <a:spLocks noGrp="1"/>
          </p:cNvSpPr>
          <p:nvPr>
            <p:ph type="title"/>
          </p:nvPr>
        </p:nvSpPr>
        <p:spPr/>
        <p:txBody>
          <a:bodyPr/>
          <a:lstStyle/>
          <a:p>
            <a:pPr algn="ctr"/>
            <a:r>
              <a:rPr lang="en-US" dirty="0">
                <a:latin typeface="+mn-lt"/>
              </a:rPr>
              <a:t>Frequently Asked Questions</a:t>
            </a:r>
          </a:p>
        </p:txBody>
      </p:sp>
      <p:graphicFrame>
        <p:nvGraphicFramePr>
          <p:cNvPr id="7" name="Content Placeholder 2">
            <a:extLst>
              <a:ext uri="{FF2B5EF4-FFF2-40B4-BE49-F238E27FC236}">
                <a16:creationId xmlns:a16="http://schemas.microsoft.com/office/drawing/2014/main" id="{245EFCC9-0A25-CBF4-9D73-E1E093DD0F9C}"/>
              </a:ext>
            </a:extLst>
          </p:cNvPr>
          <p:cNvGraphicFramePr>
            <a:graphicFrameLocks noGrp="1"/>
          </p:cNvGraphicFramePr>
          <p:nvPr>
            <p:ph idx="1"/>
            <p:extLst>
              <p:ext uri="{D42A27DB-BD31-4B8C-83A1-F6EECF244321}">
                <p14:modId xmlns:p14="http://schemas.microsoft.com/office/powerpoint/2010/main" val="1370255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4928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25A89-9521-1897-28E0-01F9428E4E73}"/>
              </a:ext>
            </a:extLst>
          </p:cNvPr>
          <p:cNvSpPr>
            <a:spLocks noGrp="1"/>
          </p:cNvSpPr>
          <p:nvPr>
            <p:ph type="title"/>
          </p:nvPr>
        </p:nvSpPr>
        <p:spPr/>
        <p:txBody>
          <a:bodyPr/>
          <a:lstStyle/>
          <a:p>
            <a:pPr algn="ctr"/>
            <a:r>
              <a:rPr lang="en-US" dirty="0">
                <a:latin typeface="+mn-lt"/>
              </a:rPr>
              <a:t>Common Voucher Questions</a:t>
            </a:r>
          </a:p>
        </p:txBody>
      </p:sp>
      <p:graphicFrame>
        <p:nvGraphicFramePr>
          <p:cNvPr id="5" name="Content Placeholder 2">
            <a:extLst>
              <a:ext uri="{FF2B5EF4-FFF2-40B4-BE49-F238E27FC236}">
                <a16:creationId xmlns:a16="http://schemas.microsoft.com/office/drawing/2014/main" id="{F5228042-F8E2-20BE-B134-007237D45E53}"/>
              </a:ext>
            </a:extLst>
          </p:cNvPr>
          <p:cNvGraphicFramePr>
            <a:graphicFrameLocks noGrp="1"/>
          </p:cNvGraphicFramePr>
          <p:nvPr>
            <p:ph idx="1"/>
            <p:extLst>
              <p:ext uri="{D42A27DB-BD31-4B8C-83A1-F6EECF244321}">
                <p14:modId xmlns:p14="http://schemas.microsoft.com/office/powerpoint/2010/main" val="1296613316"/>
              </p:ext>
            </p:extLst>
          </p:nvPr>
        </p:nvGraphicFramePr>
        <p:xfrm>
          <a:off x="676656" y="1690688"/>
          <a:ext cx="10664952" cy="4262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8310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A066F4-307D-9F5C-4611-78D095BFD139}"/>
              </a:ext>
            </a:extLst>
          </p:cNvPr>
          <p:cNvSpPr>
            <a:spLocks noGrp="1"/>
          </p:cNvSpPr>
          <p:nvPr>
            <p:ph type="title"/>
          </p:nvPr>
        </p:nvSpPr>
        <p:spPr>
          <a:xfrm>
            <a:off x="838200" y="1412488"/>
            <a:ext cx="2899189" cy="4363844"/>
          </a:xfrm>
        </p:spPr>
        <p:txBody>
          <a:bodyPr anchor="t">
            <a:normAutofit/>
          </a:bodyPr>
          <a:lstStyle/>
          <a:p>
            <a:r>
              <a:rPr lang="en-US" sz="4000" b="1" dirty="0">
                <a:solidFill>
                  <a:srgbClr val="FFFFFF"/>
                </a:solidFill>
              </a:rPr>
              <a:t>Voucher request timing</a:t>
            </a:r>
            <a:br>
              <a:rPr lang="en-US" sz="4000" dirty="0">
                <a:solidFill>
                  <a:srgbClr val="FFFFFF"/>
                </a:solidFill>
              </a:rPr>
            </a:br>
            <a:endParaRPr lang="en-US" sz="4000" dirty="0">
              <a:solidFill>
                <a:srgbClr val="FFFFFF"/>
              </a:solidFill>
            </a:endParaRPr>
          </a:p>
        </p:txBody>
      </p:sp>
      <p:sp>
        <p:nvSpPr>
          <p:cNvPr id="4" name="Content Placeholder 3">
            <a:extLst>
              <a:ext uri="{FF2B5EF4-FFF2-40B4-BE49-F238E27FC236}">
                <a16:creationId xmlns:a16="http://schemas.microsoft.com/office/drawing/2014/main" id="{37A44B7F-0D88-B218-07B1-B4412F44EA89}"/>
              </a:ext>
            </a:extLst>
          </p:cNvPr>
          <p:cNvSpPr>
            <a:spLocks noGrp="1"/>
          </p:cNvSpPr>
          <p:nvPr>
            <p:ph sz="half" idx="2"/>
          </p:nvPr>
        </p:nvSpPr>
        <p:spPr>
          <a:xfrm>
            <a:off x="4380855" y="1412489"/>
            <a:ext cx="3427283" cy="4363844"/>
          </a:xfrm>
        </p:spPr>
        <p:txBody>
          <a:bodyPr>
            <a:normAutofit/>
          </a:bodyPr>
          <a:lstStyle/>
          <a:p>
            <a:pPr lvl="1"/>
            <a:r>
              <a:rPr lang="en-US" sz="1400" dirty="0"/>
              <a:t>Before spending for an academic year begins, HEAB determines when requests will be opened up for each term.</a:t>
            </a:r>
          </a:p>
          <a:p>
            <a:pPr marL="457200" lvl="1" indent="0">
              <a:buNone/>
            </a:pPr>
            <a:endParaRPr lang="en-US" sz="1400" dirty="0"/>
          </a:p>
          <a:p>
            <a:pPr lvl="1"/>
            <a:endParaRPr lang="en-US" sz="1400" dirty="0"/>
          </a:p>
          <a:p>
            <a:pPr lvl="1"/>
            <a:r>
              <a:rPr lang="en-US" sz="1400" dirty="0"/>
              <a:t>The general rule is Fall requests can start in the second week of August, Spring in the first week of December, and 3</a:t>
            </a:r>
            <a:r>
              <a:rPr lang="en-US" sz="1400" baseline="30000" dirty="0"/>
              <a:t>rd</a:t>
            </a:r>
            <a:r>
              <a:rPr lang="en-US" sz="1400" dirty="0"/>
              <a:t> trimester in the first week of February.</a:t>
            </a:r>
          </a:p>
          <a:p>
            <a:pPr lvl="1"/>
            <a:endParaRPr lang="en-US" sz="1400" dirty="0"/>
          </a:p>
          <a:p>
            <a:pPr lvl="1"/>
            <a:endParaRPr lang="en-US" sz="1400" dirty="0"/>
          </a:p>
          <a:p>
            <a:pPr lvl="1"/>
            <a:r>
              <a:rPr lang="en-US" sz="1400" dirty="0"/>
              <a:t>Once a term is opened up, requests for that term may be submitted through the end of the academic year</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032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5C9DD-07AA-22A0-F93F-BE222C339C6E}"/>
              </a:ext>
            </a:extLst>
          </p:cNvPr>
          <p:cNvSpPr>
            <a:spLocks noGrp="1"/>
          </p:cNvSpPr>
          <p:nvPr>
            <p:ph type="title"/>
          </p:nvPr>
        </p:nvSpPr>
        <p:spPr>
          <a:xfrm>
            <a:off x="838200" y="0"/>
            <a:ext cx="10515600" cy="1325563"/>
          </a:xfrm>
        </p:spPr>
        <p:txBody>
          <a:bodyPr/>
          <a:lstStyle/>
          <a:p>
            <a:r>
              <a:rPr lang="en-US" dirty="0">
                <a:latin typeface="+mn-lt"/>
              </a:rPr>
              <a:t>Child Support</a:t>
            </a:r>
          </a:p>
        </p:txBody>
      </p:sp>
      <p:graphicFrame>
        <p:nvGraphicFramePr>
          <p:cNvPr id="5" name="Content Placeholder 2">
            <a:extLst>
              <a:ext uri="{FF2B5EF4-FFF2-40B4-BE49-F238E27FC236}">
                <a16:creationId xmlns:a16="http://schemas.microsoft.com/office/drawing/2014/main" id="{29303C9F-0AD8-AAB7-5F4F-FB1E96FF967F}"/>
              </a:ext>
            </a:extLst>
          </p:cNvPr>
          <p:cNvGraphicFramePr>
            <a:graphicFrameLocks noGrp="1"/>
          </p:cNvGraphicFramePr>
          <p:nvPr>
            <p:ph idx="1"/>
            <p:extLst>
              <p:ext uri="{D42A27DB-BD31-4B8C-83A1-F6EECF244321}">
                <p14:modId xmlns:p14="http://schemas.microsoft.com/office/powerpoint/2010/main" val="4230257685"/>
              </p:ext>
            </p:extLst>
          </p:nvPr>
        </p:nvGraphicFramePr>
        <p:xfrm>
          <a:off x="536643" y="1186774"/>
          <a:ext cx="10298997" cy="4372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0307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13AF-A3CE-4AD0-8659-A7C8B5C32727}"/>
              </a:ext>
            </a:extLst>
          </p:cNvPr>
          <p:cNvSpPr>
            <a:spLocks noGrp="1"/>
          </p:cNvSpPr>
          <p:nvPr>
            <p:ph type="title"/>
          </p:nvPr>
        </p:nvSpPr>
        <p:spPr/>
        <p:txBody>
          <a:bodyPr>
            <a:normAutofit fontScale="90000"/>
          </a:bodyPr>
          <a:lstStyle/>
          <a:p>
            <a:pPr algn="ctr"/>
            <a:r>
              <a:rPr lang="en-US" b="1" dirty="0">
                <a:latin typeface="+mn-lt"/>
              </a:rPr>
              <a:t>Joy Dyer, Grant Specialist</a:t>
            </a:r>
            <a:br>
              <a:rPr lang="en-US" sz="3200" b="1" dirty="0"/>
            </a:br>
            <a:br>
              <a:rPr lang="en-US" sz="3200" b="1" dirty="0">
                <a:solidFill>
                  <a:srgbClr val="FF0000"/>
                </a:solidFill>
              </a:rPr>
            </a:br>
            <a:r>
              <a:rPr lang="en-US" sz="3200" dirty="0">
                <a:solidFill>
                  <a:schemeClr val="bg2">
                    <a:lumMod val="25000"/>
                  </a:schemeClr>
                </a:solidFill>
              </a:rPr>
              <a:t>WG-PNP, MURG, MTL, &amp; HSSP</a:t>
            </a:r>
          </a:p>
        </p:txBody>
      </p:sp>
      <p:sp>
        <p:nvSpPr>
          <p:cNvPr id="6" name="TextBox 5">
            <a:extLst>
              <a:ext uri="{FF2B5EF4-FFF2-40B4-BE49-F238E27FC236}">
                <a16:creationId xmlns:a16="http://schemas.microsoft.com/office/drawing/2014/main" id="{23C72C0D-F7D2-43D6-B5AE-F1694F03E4C4}"/>
              </a:ext>
            </a:extLst>
          </p:cNvPr>
          <p:cNvSpPr txBox="1"/>
          <p:nvPr/>
        </p:nvSpPr>
        <p:spPr>
          <a:xfrm>
            <a:off x="4047736" y="3123134"/>
            <a:ext cx="3345307" cy="506292"/>
          </a:xfrm>
          <a:prstGeom prst="rect">
            <a:avLst/>
          </a:prstGeom>
          <a:noFill/>
        </p:spPr>
        <p:txBody>
          <a:bodyPr wrap="square" rtlCol="0" anchor="t">
            <a:spAutoFit/>
          </a:bodyPr>
          <a:lstStyle/>
          <a:p>
            <a:pPr>
              <a:lnSpc>
                <a:spcPct val="150000"/>
              </a:lnSpc>
            </a:pPr>
            <a:r>
              <a:rPr lang="da-DK" sz="2000" dirty="0">
                <a:solidFill>
                  <a:schemeClr val="bg2">
                    <a:lumMod val="25000"/>
                  </a:schemeClr>
                </a:solidFill>
                <a:ea typeface="Open Sans" panose="020B0806030504020204" pitchFamily="34" charset="0"/>
                <a:cs typeface="Open Sans" panose="020B0806030504020204" pitchFamily="34" charset="0"/>
              </a:rPr>
              <a:t>joy.dyer@wisconsin.gov</a:t>
            </a:r>
            <a:endParaRPr lang="id-ID" sz="2000" dirty="0">
              <a:solidFill>
                <a:schemeClr val="bg2">
                  <a:lumMod val="25000"/>
                </a:schemeClr>
              </a:solidFill>
              <a:ea typeface="Open Sans" panose="020B0806030504020204" pitchFamily="34" charset="0"/>
              <a:cs typeface="Open Sans" panose="020B0806030504020204" pitchFamily="34" charset="0"/>
            </a:endParaRPr>
          </a:p>
        </p:txBody>
      </p:sp>
      <p:sp>
        <p:nvSpPr>
          <p:cNvPr id="7" name="Oval 6">
            <a:extLst>
              <a:ext uri="{FF2B5EF4-FFF2-40B4-BE49-F238E27FC236}">
                <a16:creationId xmlns:a16="http://schemas.microsoft.com/office/drawing/2014/main" id="{D0356038-F627-4225-BF94-896AB5AA354E}"/>
              </a:ext>
            </a:extLst>
          </p:cNvPr>
          <p:cNvSpPr/>
          <p:nvPr/>
        </p:nvSpPr>
        <p:spPr>
          <a:xfrm>
            <a:off x="1431985" y="1928456"/>
            <a:ext cx="2389357" cy="238935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10;&#10;Description automatically generated">
            <a:extLst>
              <a:ext uri="{FF2B5EF4-FFF2-40B4-BE49-F238E27FC236}">
                <a16:creationId xmlns:a16="http://schemas.microsoft.com/office/drawing/2014/main" id="{FA1EAC01-A067-F871-01F1-BEE74C4BB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201" y="2265704"/>
            <a:ext cx="1962923" cy="1505309"/>
          </a:xfrm>
          <a:prstGeom prst="rect">
            <a:avLst/>
          </a:prstGeom>
        </p:spPr>
      </p:pic>
    </p:spTree>
    <p:extLst>
      <p:ext uri="{BB962C8B-B14F-4D97-AF65-F5344CB8AC3E}">
        <p14:creationId xmlns:p14="http://schemas.microsoft.com/office/powerpoint/2010/main" val="1014996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D356-3BEF-5322-BD43-148896B2921C}"/>
              </a:ext>
            </a:extLst>
          </p:cNvPr>
          <p:cNvSpPr>
            <a:spLocks noGrp="1"/>
          </p:cNvSpPr>
          <p:nvPr>
            <p:ph type="title"/>
          </p:nvPr>
        </p:nvSpPr>
        <p:spPr>
          <a:xfrm>
            <a:off x="933095" y="3429000"/>
            <a:ext cx="3290887" cy="2452687"/>
          </a:xfrm>
        </p:spPr>
        <p:txBody>
          <a:bodyPr anchor="ctr">
            <a:normAutofit/>
          </a:bodyPr>
          <a:lstStyle/>
          <a:p>
            <a:r>
              <a:rPr lang="en-US" sz="3600" dirty="0">
                <a:latin typeface="+mn-lt"/>
              </a:rPr>
              <a:t>Voucher Request Uploading</a:t>
            </a:r>
          </a:p>
        </p:txBody>
      </p:sp>
      <p:pic>
        <p:nvPicPr>
          <p:cNvPr id="4" name="Picture 3">
            <a:extLst>
              <a:ext uri="{FF2B5EF4-FFF2-40B4-BE49-F238E27FC236}">
                <a16:creationId xmlns:a16="http://schemas.microsoft.com/office/drawing/2014/main" id="{A7E38F8E-5B11-A477-1658-8EFB71262B09}"/>
              </a:ext>
            </a:extLst>
          </p:cNvPr>
          <p:cNvPicPr>
            <a:picLocks noChangeAspect="1"/>
          </p:cNvPicPr>
          <p:nvPr/>
        </p:nvPicPr>
        <p:blipFill rotWithShape="1">
          <a:blip r:embed="rId2" cstate="print"/>
          <a:srcRect t="5250" r="-1" b="26307"/>
          <a:stretch/>
        </p:blipFill>
        <p:spPr bwMode="auto">
          <a:xfrm>
            <a:off x="1399032" y="514460"/>
            <a:ext cx="9162288" cy="278408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solidFill>
              <a:schemeClr val="tx1">
                <a:lumMod val="95000"/>
                <a:lumOff val="5000"/>
              </a:schemeClr>
            </a:solidFill>
          </a:ln>
        </p:spPr>
      </p:pic>
      <p:sp>
        <p:nvSpPr>
          <p:cNvPr id="3" name="Content Placeholder 2">
            <a:extLst>
              <a:ext uri="{FF2B5EF4-FFF2-40B4-BE49-F238E27FC236}">
                <a16:creationId xmlns:a16="http://schemas.microsoft.com/office/drawing/2014/main" id="{CC90A4AA-C588-81C2-0503-41420311077B}"/>
              </a:ext>
            </a:extLst>
          </p:cNvPr>
          <p:cNvSpPr>
            <a:spLocks noGrp="1"/>
          </p:cNvSpPr>
          <p:nvPr>
            <p:ph idx="1"/>
          </p:nvPr>
        </p:nvSpPr>
        <p:spPr>
          <a:xfrm>
            <a:off x="4223982" y="3752850"/>
            <a:ext cx="7485413" cy="2452687"/>
          </a:xfrm>
        </p:spPr>
        <p:txBody>
          <a:bodyPr anchor="ctr">
            <a:normAutofit/>
          </a:bodyPr>
          <a:lstStyle/>
          <a:p>
            <a:r>
              <a:rPr lang="en-US" sz="1800" dirty="0"/>
              <a:t>We don’t save your file name, so when communicating about a specific upload, you will need to provide the system time stamp of the upload and the number of records in the file.</a:t>
            </a:r>
          </a:p>
          <a:p>
            <a:endParaRPr lang="en-US" sz="1800" dirty="0"/>
          </a:p>
          <a:p>
            <a:pPr marL="0" indent="0">
              <a:buNone/>
            </a:pPr>
            <a:endParaRPr lang="en-US" sz="1800" dirty="0"/>
          </a:p>
        </p:txBody>
      </p:sp>
    </p:spTree>
    <p:extLst>
      <p:ext uri="{BB962C8B-B14F-4D97-AF65-F5344CB8AC3E}">
        <p14:creationId xmlns:p14="http://schemas.microsoft.com/office/powerpoint/2010/main" val="292990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F9C615-1D67-71CF-6654-67B489D75C1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300" b="1" kern="1200" dirty="0">
                <a:solidFill>
                  <a:srgbClr val="FFFFFF"/>
                </a:solidFill>
                <a:latin typeface="+mj-lt"/>
                <a:ea typeface="+mj-ea"/>
                <a:cs typeface="+mj-cs"/>
              </a:rPr>
              <a:t>If there is a problem with even one line in the file, the entire </a:t>
            </a:r>
            <a:r>
              <a:rPr lang="en-US" sz="2300" b="1" dirty="0">
                <a:solidFill>
                  <a:srgbClr val="FFFFFF"/>
                </a:solidFill>
              </a:rPr>
              <a:t>file</a:t>
            </a:r>
            <a:r>
              <a:rPr lang="en-US" sz="2300" b="1" kern="1200" dirty="0">
                <a:solidFill>
                  <a:srgbClr val="FFFFFF"/>
                </a:solidFill>
                <a:latin typeface="+mj-lt"/>
                <a:ea typeface="+mj-ea"/>
                <a:cs typeface="+mj-cs"/>
              </a:rPr>
              <a:t> is rejected and will need to be corrected and reuploaded.</a:t>
            </a:r>
          </a:p>
        </p:txBody>
      </p:sp>
      <p:pic>
        <p:nvPicPr>
          <p:cNvPr id="4" name="Content Placeholder 3">
            <a:extLst>
              <a:ext uri="{FF2B5EF4-FFF2-40B4-BE49-F238E27FC236}">
                <a16:creationId xmlns:a16="http://schemas.microsoft.com/office/drawing/2014/main" id="{0A61883E-D38F-F607-8FD4-07C3DF9D466D}"/>
              </a:ext>
            </a:extLst>
          </p:cNvPr>
          <p:cNvPicPr>
            <a:picLocks noGrp="1" noChangeAspect="1"/>
          </p:cNvPicPr>
          <p:nvPr>
            <p:ph idx="1"/>
          </p:nvPr>
        </p:nvPicPr>
        <p:blipFill>
          <a:blip r:embed="rId2" cstate="print"/>
          <a:stretch>
            <a:fillRect/>
          </a:stretch>
        </p:blipFill>
        <p:spPr bwMode="auto">
          <a:xfrm>
            <a:off x="4777316" y="1758088"/>
            <a:ext cx="6780700" cy="3339494"/>
          </a:xfrm>
          <a:prstGeom prst="rect">
            <a:avLst/>
          </a:prstGeom>
          <a:noFill/>
          <a:ln>
            <a:solidFill>
              <a:schemeClr val="tx1">
                <a:lumMod val="95000"/>
                <a:lumOff val="5000"/>
              </a:schemeClr>
            </a:solidFill>
          </a:ln>
        </p:spPr>
      </p:pic>
    </p:spTree>
    <p:extLst>
      <p:ext uri="{BB962C8B-B14F-4D97-AF65-F5344CB8AC3E}">
        <p14:creationId xmlns:p14="http://schemas.microsoft.com/office/powerpoint/2010/main" val="31631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173553-EF18-B8F0-259E-7A0ACCCB226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b="1" kern="1200" dirty="0">
                <a:solidFill>
                  <a:srgbClr val="FFFFFF"/>
                </a:solidFill>
                <a:latin typeface="+mj-lt"/>
                <a:ea typeface="+mj-ea"/>
                <a:cs typeface="+mj-cs"/>
              </a:rPr>
              <a:t>All of the errors in the file are listed so that you know what needs to be fixed.</a:t>
            </a:r>
            <a:br>
              <a:rPr lang="en-US" sz="2500" kern="1200" dirty="0">
                <a:solidFill>
                  <a:srgbClr val="FFFFFF"/>
                </a:solidFill>
                <a:latin typeface="+mj-lt"/>
                <a:ea typeface="+mj-ea"/>
                <a:cs typeface="+mj-cs"/>
              </a:rPr>
            </a:br>
            <a:endParaRPr lang="en-US" sz="2500" kern="1200" dirty="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7B4575E8-9B67-DBF6-2149-52C0E297E90B}"/>
              </a:ext>
            </a:extLst>
          </p:cNvPr>
          <p:cNvPicPr>
            <a:picLocks noGrp="1" noChangeAspect="1"/>
          </p:cNvPicPr>
          <p:nvPr>
            <p:ph idx="1"/>
          </p:nvPr>
        </p:nvPicPr>
        <p:blipFill>
          <a:blip r:embed="rId2" cstate="print"/>
          <a:stretch>
            <a:fillRect/>
          </a:stretch>
        </p:blipFill>
        <p:spPr bwMode="auto">
          <a:xfrm>
            <a:off x="4585126" y="1483515"/>
            <a:ext cx="6780700" cy="3424254"/>
          </a:xfrm>
          <a:prstGeom prst="rect">
            <a:avLst/>
          </a:prstGeom>
          <a:noFill/>
          <a:ln>
            <a:solidFill>
              <a:schemeClr val="tx1">
                <a:lumMod val="95000"/>
                <a:lumOff val="5000"/>
              </a:schemeClr>
            </a:solidFill>
          </a:ln>
        </p:spPr>
      </p:pic>
    </p:spTree>
    <p:extLst>
      <p:ext uri="{BB962C8B-B14F-4D97-AF65-F5344CB8AC3E}">
        <p14:creationId xmlns:p14="http://schemas.microsoft.com/office/powerpoint/2010/main" val="261260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E480A-26E0-45C0-8393-B88AF6CD5127}"/>
              </a:ext>
            </a:extLst>
          </p:cNvPr>
          <p:cNvSpPr>
            <a:spLocks noGrp="1"/>
          </p:cNvSpPr>
          <p:nvPr>
            <p:ph type="title"/>
          </p:nvPr>
        </p:nvSpPr>
        <p:spPr>
          <a:xfrm>
            <a:off x="831850" y="1837944"/>
            <a:ext cx="10515600" cy="2724531"/>
          </a:xfrm>
        </p:spPr>
        <p:txBody>
          <a:bodyPr/>
          <a:lstStyle/>
          <a:p>
            <a:endParaRPr lang="en-US" dirty="0"/>
          </a:p>
        </p:txBody>
      </p:sp>
      <p:sp>
        <p:nvSpPr>
          <p:cNvPr id="3" name="Text Placeholder 2">
            <a:extLst>
              <a:ext uri="{FF2B5EF4-FFF2-40B4-BE49-F238E27FC236}">
                <a16:creationId xmlns:a16="http://schemas.microsoft.com/office/drawing/2014/main" id="{9A616596-E7D6-454A-8ADD-E1058EE0701C}"/>
              </a:ext>
            </a:extLst>
          </p:cNvPr>
          <p:cNvSpPr>
            <a:spLocks noGrp="1"/>
          </p:cNvSpPr>
          <p:nvPr>
            <p:ph type="body" idx="1"/>
          </p:nvPr>
        </p:nvSpPr>
        <p:spPr>
          <a:xfrm>
            <a:off x="831850" y="4815281"/>
            <a:ext cx="10515600" cy="1333849"/>
          </a:xfrm>
        </p:spPr>
        <p:txBody>
          <a:bodyPr>
            <a:normAutofit fontScale="25000" lnSpcReduction="20000"/>
          </a:bodyPr>
          <a:lstStyle/>
          <a:p>
            <a:r>
              <a:rPr lang="en-US" sz="5600" dirty="0">
                <a:solidFill>
                  <a:schemeClr val="bg2">
                    <a:lumMod val="25000"/>
                  </a:schemeClr>
                </a:solidFill>
                <a:hlinkClick r:id="rId2"/>
              </a:rPr>
              <a:t>joy.dyer@wisconsin.gov</a:t>
            </a:r>
            <a:r>
              <a:rPr lang="en-US" sz="5600" dirty="0">
                <a:solidFill>
                  <a:schemeClr val="bg2">
                    <a:lumMod val="25000"/>
                  </a:schemeClr>
                </a:solidFill>
              </a:rPr>
              <a:t>		                      </a:t>
            </a:r>
            <a:r>
              <a:rPr lang="en-US" sz="5600" dirty="0">
                <a:solidFill>
                  <a:schemeClr val="bg2">
                    <a:lumMod val="25000"/>
                  </a:schemeClr>
                </a:solidFill>
                <a:hlinkClick r:id="rId3"/>
              </a:rPr>
              <a:t>jody.gennrich1@wisconsin.gov</a:t>
            </a:r>
            <a:br>
              <a:rPr lang="en-US" sz="5600" dirty="0">
                <a:solidFill>
                  <a:schemeClr val="bg2">
                    <a:lumMod val="25000"/>
                  </a:schemeClr>
                </a:solidFill>
              </a:rPr>
            </a:br>
            <a:endParaRPr lang="en-US" sz="5600" dirty="0">
              <a:solidFill>
                <a:schemeClr val="bg2">
                  <a:lumMod val="25000"/>
                </a:schemeClr>
              </a:solidFill>
            </a:endParaRPr>
          </a:p>
          <a:p>
            <a:r>
              <a:rPr lang="en-US" sz="5600" dirty="0">
                <a:solidFill>
                  <a:schemeClr val="bg2">
                    <a:lumMod val="25000"/>
                  </a:schemeClr>
                </a:solidFill>
                <a:hlinkClick r:id="rId4"/>
              </a:rPr>
              <a:t>Barbara.Moermond@wisconsin.gov</a:t>
            </a:r>
            <a:r>
              <a:rPr lang="en-US" sz="5600" dirty="0">
                <a:solidFill>
                  <a:schemeClr val="bg2">
                    <a:lumMod val="25000"/>
                  </a:schemeClr>
                </a:solidFill>
              </a:rPr>
              <a:t>		</a:t>
            </a:r>
            <a:r>
              <a:rPr lang="en-US" sz="5600" dirty="0">
                <a:solidFill>
                  <a:schemeClr val="bg2">
                    <a:lumMod val="25000"/>
                  </a:schemeClr>
                </a:solidFill>
                <a:hlinkClick r:id="rId5"/>
              </a:rPr>
              <a:t>cassie.Weisensel@wisconsin.gov</a:t>
            </a:r>
            <a:br>
              <a:rPr lang="en-US" sz="5600" dirty="0">
                <a:solidFill>
                  <a:schemeClr val="bg2">
                    <a:lumMod val="25000"/>
                  </a:schemeClr>
                </a:solidFill>
              </a:rPr>
            </a:br>
            <a:endParaRPr lang="en-US" sz="5600" dirty="0">
              <a:solidFill>
                <a:schemeClr val="bg2">
                  <a:lumMod val="25000"/>
                </a:schemeClr>
              </a:solidFill>
            </a:endParaRPr>
          </a:p>
          <a:p>
            <a:r>
              <a:rPr lang="en-US" sz="5600" dirty="0">
                <a:solidFill>
                  <a:schemeClr val="bg2">
                    <a:lumMod val="25000"/>
                  </a:schemeClr>
                </a:solidFill>
                <a:hlinkClick r:id="rId6"/>
              </a:rPr>
              <a:t>Sherrie.nelson@wisconsin.gov</a:t>
            </a:r>
            <a:r>
              <a:rPr lang="en-US" sz="5600" dirty="0">
                <a:solidFill>
                  <a:schemeClr val="bg2">
                    <a:lumMod val="25000"/>
                  </a:schemeClr>
                </a:solidFill>
              </a:rPr>
              <a:t>		</a:t>
            </a:r>
            <a:r>
              <a:rPr lang="en-US" sz="5600" dirty="0">
                <a:solidFill>
                  <a:schemeClr val="bg2">
                    <a:lumMod val="25000"/>
                  </a:schemeClr>
                </a:solidFill>
                <a:hlinkClick r:id="rId7"/>
              </a:rPr>
              <a:t>connie.Hutchinson@wisconsin.gov</a:t>
            </a:r>
            <a:endParaRPr lang="en-US" sz="5600" dirty="0">
              <a:solidFill>
                <a:schemeClr val="bg2">
                  <a:lumMod val="25000"/>
                </a:schemeClr>
              </a:solidFill>
            </a:endParaRPr>
          </a:p>
          <a:p>
            <a:endParaRPr lang="en-US" sz="5600" dirty="0">
              <a:solidFill>
                <a:schemeClr val="bg2">
                  <a:lumMod val="25000"/>
                </a:schemeClr>
              </a:solidFill>
            </a:endParaRPr>
          </a:p>
          <a:p>
            <a:pPr algn="l"/>
            <a:r>
              <a:rPr lang="en-US" sz="2400" dirty="0">
                <a:solidFill>
                  <a:schemeClr val="bg2">
                    <a:lumMod val="25000"/>
                  </a:schemeClr>
                </a:solidFill>
              </a:rPr>
              <a:t>	</a:t>
            </a:r>
            <a:r>
              <a:rPr lang="en-US" dirty="0"/>
              <a:t> </a:t>
            </a:r>
          </a:p>
          <a:p>
            <a:pPr algn="l"/>
            <a:endParaRPr lang="en-US" sz="2400" dirty="0">
              <a:solidFill>
                <a:schemeClr val="bg2">
                  <a:lumMod val="25000"/>
                </a:schemeClr>
              </a:solidFill>
            </a:endParaRPr>
          </a:p>
        </p:txBody>
      </p:sp>
    </p:spTree>
    <p:extLst>
      <p:ext uri="{BB962C8B-B14F-4D97-AF65-F5344CB8AC3E}">
        <p14:creationId xmlns:p14="http://schemas.microsoft.com/office/powerpoint/2010/main" val="180115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02656-BE91-492C-92B0-52F2B57D4C59}"/>
              </a:ext>
            </a:extLst>
          </p:cNvPr>
          <p:cNvSpPr>
            <a:spLocks noGrp="1"/>
          </p:cNvSpPr>
          <p:nvPr>
            <p:ph type="title"/>
          </p:nvPr>
        </p:nvSpPr>
        <p:spPr/>
        <p:txBody>
          <a:bodyPr>
            <a:normAutofit/>
          </a:bodyPr>
          <a:lstStyle/>
          <a:p>
            <a:pPr algn="ctr"/>
            <a:r>
              <a:rPr lang="en-US" sz="4000" dirty="0">
                <a:solidFill>
                  <a:schemeClr val="tx1">
                    <a:lumMod val="95000"/>
                    <a:lumOff val="5000"/>
                  </a:schemeClr>
                </a:solidFill>
                <a:latin typeface="+mn-lt"/>
              </a:rPr>
              <a:t>Wisconsin Grant Programs</a:t>
            </a:r>
          </a:p>
        </p:txBody>
      </p:sp>
      <p:graphicFrame>
        <p:nvGraphicFramePr>
          <p:cNvPr id="5" name="Content Placeholder 2">
            <a:extLst>
              <a:ext uri="{FF2B5EF4-FFF2-40B4-BE49-F238E27FC236}">
                <a16:creationId xmlns:a16="http://schemas.microsoft.com/office/drawing/2014/main" id="{F17B5C31-3789-277E-C640-2C3E1FD9CCA0}"/>
              </a:ext>
            </a:extLst>
          </p:cNvPr>
          <p:cNvGraphicFramePr>
            <a:graphicFrameLocks noGrp="1"/>
          </p:cNvGraphicFramePr>
          <p:nvPr>
            <p:ph idx="1"/>
            <p:extLst>
              <p:ext uri="{D42A27DB-BD31-4B8C-83A1-F6EECF244321}">
                <p14:modId xmlns:p14="http://schemas.microsoft.com/office/powerpoint/2010/main" val="6227064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517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5D46-27BF-4AB2-A3D1-C59D6F9DB21C}"/>
              </a:ext>
            </a:extLst>
          </p:cNvPr>
          <p:cNvSpPr>
            <a:spLocks noGrp="1"/>
          </p:cNvSpPr>
          <p:nvPr>
            <p:ph type="title"/>
          </p:nvPr>
        </p:nvSpPr>
        <p:spPr/>
        <p:txBody>
          <a:bodyPr>
            <a:normAutofit/>
          </a:bodyPr>
          <a:lstStyle/>
          <a:p>
            <a:pPr algn="ctr"/>
            <a:r>
              <a:rPr lang="en-US" sz="4000" dirty="0">
                <a:solidFill>
                  <a:schemeClr val="tx1">
                    <a:lumMod val="95000"/>
                    <a:lumOff val="5000"/>
                  </a:schemeClr>
                </a:solidFill>
                <a:latin typeface="+mn-lt"/>
              </a:rPr>
              <a:t>Wisconsin Grant Programs</a:t>
            </a:r>
          </a:p>
        </p:txBody>
      </p:sp>
      <p:graphicFrame>
        <p:nvGraphicFramePr>
          <p:cNvPr id="5" name="Content Placeholder 2">
            <a:extLst>
              <a:ext uri="{FF2B5EF4-FFF2-40B4-BE49-F238E27FC236}">
                <a16:creationId xmlns:a16="http://schemas.microsoft.com/office/drawing/2014/main" id="{4E5AD599-BDDA-35F5-AE6F-2E8E6AED561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965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5D46-27BF-4AB2-A3D1-C59D6F9DB21C}"/>
              </a:ext>
            </a:extLst>
          </p:cNvPr>
          <p:cNvSpPr>
            <a:spLocks noGrp="1"/>
          </p:cNvSpPr>
          <p:nvPr>
            <p:ph type="title"/>
          </p:nvPr>
        </p:nvSpPr>
        <p:spPr>
          <a:xfrm>
            <a:off x="838200" y="173737"/>
            <a:ext cx="10515600" cy="1516952"/>
          </a:xfrm>
        </p:spPr>
        <p:txBody>
          <a:bodyPr>
            <a:normAutofit fontScale="90000"/>
          </a:bodyPr>
          <a:lstStyle/>
          <a:p>
            <a:pPr algn="ctr"/>
            <a:r>
              <a:rPr lang="en-US" sz="4000" dirty="0">
                <a:solidFill>
                  <a:schemeClr val="tx1">
                    <a:lumMod val="95000"/>
                    <a:lumOff val="5000"/>
                  </a:schemeClr>
                </a:solidFill>
                <a:latin typeface="+mn-lt"/>
              </a:rPr>
              <a:t>Minority Undergraduate Retention Grant (MURG)</a:t>
            </a:r>
            <a:br>
              <a:rPr lang="en-US" sz="4000" dirty="0">
                <a:solidFill>
                  <a:schemeClr val="tx1">
                    <a:lumMod val="95000"/>
                    <a:lumOff val="5000"/>
                  </a:schemeClr>
                </a:solidFill>
              </a:rPr>
            </a:br>
            <a:br>
              <a:rPr lang="en-US" sz="4000" dirty="0">
                <a:solidFill>
                  <a:schemeClr val="tx1">
                    <a:lumMod val="95000"/>
                    <a:lumOff val="5000"/>
                  </a:schemeClr>
                </a:solidFill>
              </a:rPr>
            </a:br>
            <a:r>
              <a:rPr lang="en-US" sz="4000" dirty="0">
                <a:solidFill>
                  <a:schemeClr val="tx1">
                    <a:lumMod val="95000"/>
                    <a:lumOff val="5000"/>
                  </a:schemeClr>
                </a:solidFill>
              </a:rPr>
              <a:t>  </a:t>
            </a:r>
            <a:r>
              <a:rPr lang="en-US" sz="4000" dirty="0">
                <a:latin typeface="+mn-lt"/>
              </a:rPr>
              <a:t>Common Questions</a:t>
            </a:r>
          </a:p>
        </p:txBody>
      </p:sp>
      <p:sp>
        <p:nvSpPr>
          <p:cNvPr id="3" name="Content Placeholder 2">
            <a:extLst>
              <a:ext uri="{FF2B5EF4-FFF2-40B4-BE49-F238E27FC236}">
                <a16:creationId xmlns:a16="http://schemas.microsoft.com/office/drawing/2014/main" id="{1110E279-3E4B-451D-A466-A6C4062F3952}"/>
              </a:ext>
            </a:extLst>
          </p:cNvPr>
          <p:cNvSpPr>
            <a:spLocks noGrp="1"/>
          </p:cNvSpPr>
          <p:nvPr>
            <p:ph sz="half" idx="1"/>
          </p:nvPr>
        </p:nvSpPr>
        <p:spPr>
          <a:xfrm>
            <a:off x="527304" y="2752344"/>
            <a:ext cx="5181600" cy="2217420"/>
          </a:xfrm>
        </p:spPr>
        <p:txBody>
          <a:bodyPr>
            <a:normAutofit fontScale="55000" lnSpcReduction="20000"/>
          </a:bodyPr>
          <a:lstStyle/>
          <a:p>
            <a:pPr marL="0" indent="0">
              <a:buNone/>
            </a:pPr>
            <a:endParaRPr lang="en-US" sz="5800" b="1" dirty="0">
              <a:solidFill>
                <a:srgbClr val="000000"/>
              </a:solidFill>
              <a:effectLst/>
              <a:ea typeface="Calibri" panose="020F0502020204030204" pitchFamily="34" charset="0"/>
            </a:endParaRPr>
          </a:p>
          <a:p>
            <a:pPr marL="0" indent="0">
              <a:buNone/>
            </a:pPr>
            <a:endParaRPr lang="en-US" sz="5800" b="1" dirty="0">
              <a:solidFill>
                <a:srgbClr val="000000"/>
              </a:solidFill>
              <a:ea typeface="Calibri" panose="020F0502020204030204" pitchFamily="34" charset="0"/>
            </a:endParaRPr>
          </a:p>
          <a:p>
            <a:pPr marL="0" indent="0">
              <a:buNone/>
            </a:pPr>
            <a:endParaRPr lang="en-US" sz="5800" b="1" dirty="0">
              <a:solidFill>
                <a:srgbClr val="000000"/>
              </a:solidFill>
              <a:effectLst/>
              <a:ea typeface="Calibri" panose="020F0502020204030204" pitchFamily="34" charset="0"/>
            </a:endParaRPr>
          </a:p>
          <a:p>
            <a:pPr marL="0" indent="0">
              <a:buNone/>
            </a:pPr>
            <a:r>
              <a:rPr lang="en-US" sz="3400" b="1" dirty="0">
                <a:solidFill>
                  <a:srgbClr val="000000"/>
                </a:solidFill>
                <a:effectLst/>
                <a:ea typeface="Calibri" panose="020F0502020204030204" pitchFamily="34" charset="0"/>
              </a:rPr>
              <a:t>My school’s notification list shows a </a:t>
            </a:r>
            <a:r>
              <a:rPr lang="en-US" sz="3400" b="1" dirty="0">
                <a:solidFill>
                  <a:schemeClr val="tx1">
                    <a:lumMod val="95000"/>
                    <a:lumOff val="5000"/>
                  </a:schemeClr>
                </a:solidFill>
                <a:effectLst/>
                <a:ea typeface="Calibri" panose="020F0502020204030204" pitchFamily="34" charset="0"/>
              </a:rPr>
              <a:t>YEAR IN SCHOOL REJECT </a:t>
            </a:r>
            <a:r>
              <a:rPr lang="en-US" sz="3400" b="1" dirty="0">
                <a:solidFill>
                  <a:srgbClr val="000000"/>
                </a:solidFill>
                <a:ea typeface="Calibri" panose="020F0502020204030204" pitchFamily="34" charset="0"/>
              </a:rPr>
              <a:t>error f</a:t>
            </a:r>
            <a:r>
              <a:rPr lang="en-US" sz="3400" b="1" dirty="0">
                <a:solidFill>
                  <a:srgbClr val="000000"/>
                </a:solidFill>
                <a:effectLst/>
                <a:ea typeface="Calibri" panose="020F0502020204030204" pitchFamily="34" charset="0"/>
              </a:rPr>
              <a:t>or one of my nominated MURG students. How can I fix this</a:t>
            </a:r>
            <a:r>
              <a:rPr lang="en-US" sz="3400" dirty="0">
                <a:solidFill>
                  <a:srgbClr val="000000"/>
                </a:solidFill>
                <a:effectLst/>
                <a:ea typeface="Calibri" panose="020F0502020204030204" pitchFamily="34" charset="0"/>
              </a:rPr>
              <a:t>? </a:t>
            </a:r>
          </a:p>
          <a:p>
            <a:pPr marL="0" indent="0">
              <a:buNone/>
            </a:pPr>
            <a:endParaRPr lang="en-US" sz="1700" dirty="0">
              <a:solidFill>
                <a:srgbClr val="000000"/>
              </a:solidFill>
              <a:ea typeface="Calibri" panose="020F0502020204030204" pitchFamily="34" charset="0"/>
            </a:endParaRPr>
          </a:p>
          <a:p>
            <a:pPr marL="0" indent="0">
              <a:buNone/>
            </a:pPr>
            <a:endParaRPr lang="en-US" sz="1600" dirty="0">
              <a:solidFill>
                <a:srgbClr val="000000"/>
              </a:solidFill>
              <a:ea typeface="Calibri" panose="020F0502020204030204" pitchFamily="34" charset="0"/>
            </a:endParaRPr>
          </a:p>
        </p:txBody>
      </p:sp>
      <p:graphicFrame>
        <p:nvGraphicFramePr>
          <p:cNvPr id="6" name="Content Placeholder 3">
            <a:extLst>
              <a:ext uri="{FF2B5EF4-FFF2-40B4-BE49-F238E27FC236}">
                <a16:creationId xmlns:a16="http://schemas.microsoft.com/office/drawing/2014/main" id="{CDCFAE22-101C-4C1A-AB00-C7529192FB7F}"/>
              </a:ext>
            </a:extLst>
          </p:cNvPr>
          <p:cNvGraphicFramePr>
            <a:graphicFrameLocks noGrp="1"/>
          </p:cNvGraphicFramePr>
          <p:nvPr>
            <p:ph sz="half" idx="2"/>
            <p:extLst>
              <p:ext uri="{D42A27DB-BD31-4B8C-83A1-F6EECF244321}">
                <p14:modId xmlns:p14="http://schemas.microsoft.com/office/powerpoint/2010/main" val="1128374824"/>
              </p:ext>
            </p:extLst>
          </p:nvPr>
        </p:nvGraphicFramePr>
        <p:xfrm>
          <a:off x="6172200" y="1690688"/>
          <a:ext cx="5181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734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5D46-27BF-4AB2-A3D1-C59D6F9DB21C}"/>
              </a:ext>
            </a:extLst>
          </p:cNvPr>
          <p:cNvSpPr>
            <a:spLocks noGrp="1"/>
          </p:cNvSpPr>
          <p:nvPr>
            <p:ph type="title"/>
          </p:nvPr>
        </p:nvSpPr>
        <p:spPr/>
        <p:txBody>
          <a:bodyPr>
            <a:normAutofit/>
          </a:bodyPr>
          <a:lstStyle/>
          <a:p>
            <a:pPr algn="ctr"/>
            <a:r>
              <a:rPr lang="en-US" sz="4000" b="1" dirty="0">
                <a:solidFill>
                  <a:schemeClr val="tx1">
                    <a:lumMod val="95000"/>
                    <a:lumOff val="5000"/>
                  </a:schemeClr>
                </a:solidFill>
              </a:rPr>
              <a:t>Minority Undergraduate Retention Grant (MURG) </a:t>
            </a:r>
          </a:p>
        </p:txBody>
      </p:sp>
      <p:sp>
        <p:nvSpPr>
          <p:cNvPr id="3" name="Content Placeholder 2">
            <a:extLst>
              <a:ext uri="{FF2B5EF4-FFF2-40B4-BE49-F238E27FC236}">
                <a16:creationId xmlns:a16="http://schemas.microsoft.com/office/drawing/2014/main" id="{1110E279-3E4B-451D-A466-A6C4062F3952}"/>
              </a:ext>
            </a:extLst>
          </p:cNvPr>
          <p:cNvSpPr>
            <a:spLocks noGrp="1"/>
          </p:cNvSpPr>
          <p:nvPr>
            <p:ph sz="half" idx="1"/>
          </p:nvPr>
        </p:nvSpPr>
        <p:spPr>
          <a:xfrm>
            <a:off x="838200" y="1825625"/>
            <a:ext cx="5181600" cy="1756474"/>
          </a:xfrm>
        </p:spPr>
        <p:txBody>
          <a:bodyPr>
            <a:normAutofit lnSpcReduction="10000"/>
          </a:bodyPr>
          <a:lstStyle/>
          <a:p>
            <a:pPr marL="0" indent="0">
              <a:buNone/>
            </a:pPr>
            <a:r>
              <a:rPr lang="en-US" sz="2000" dirty="0">
                <a:ea typeface="Calibri" panose="020F0502020204030204" pitchFamily="34" charset="0"/>
              </a:rPr>
              <a:t>If one of your school’s nominated MURG students is not attending your school in one semester during the academic year, may that student receive the entire MURG award in the other semester that the student attends? </a:t>
            </a:r>
          </a:p>
          <a:p>
            <a:pPr marL="457200" lvl="1" indent="0">
              <a:buNone/>
            </a:pPr>
            <a:r>
              <a:rPr lang="en-US" sz="2400" dirty="0">
                <a:solidFill>
                  <a:srgbClr val="000000"/>
                </a:solidFill>
                <a:ea typeface="Calibri" panose="020F0502020204030204" pitchFamily="34" charset="0"/>
              </a:rPr>
              <a:t> </a:t>
            </a:r>
            <a:endParaRPr lang="en-US" sz="2400" dirty="0">
              <a:effectLst/>
              <a:ea typeface="Calibri" panose="020F0502020204030204" pitchFamily="34" charset="0"/>
            </a:endParaRPr>
          </a:p>
          <a:p>
            <a:pPr marL="457200" lvl="1" indent="0">
              <a:buNone/>
            </a:pPr>
            <a:endParaRPr lang="en-US" dirty="0">
              <a:solidFill>
                <a:srgbClr val="000000"/>
              </a:solidFill>
              <a:effectLst/>
              <a:ea typeface="Calibri" panose="020F0502020204030204" pitchFamily="34" charset="0"/>
            </a:endParaRPr>
          </a:p>
          <a:p>
            <a:pPr marL="0" indent="0">
              <a:buNone/>
            </a:pPr>
            <a:endParaRPr lang="en-US" dirty="0">
              <a:solidFill>
                <a:srgbClr val="000000"/>
              </a:solidFill>
              <a:effectLst/>
              <a:ea typeface="Calibri" panose="020F0502020204030204" pitchFamily="34" charset="0"/>
            </a:endParaRPr>
          </a:p>
          <a:p>
            <a:pPr marL="0" indent="0">
              <a:buNone/>
            </a:pPr>
            <a:endParaRPr lang="en-US" dirty="0"/>
          </a:p>
        </p:txBody>
      </p:sp>
      <p:graphicFrame>
        <p:nvGraphicFramePr>
          <p:cNvPr id="6" name="Content Placeholder 3">
            <a:extLst>
              <a:ext uri="{FF2B5EF4-FFF2-40B4-BE49-F238E27FC236}">
                <a16:creationId xmlns:a16="http://schemas.microsoft.com/office/drawing/2014/main" id="{BD170621-3C2A-E39A-81C8-F9B5FF4CFAE9}"/>
              </a:ext>
            </a:extLst>
          </p:cNvPr>
          <p:cNvGraphicFramePr>
            <a:graphicFrameLocks noGrp="1"/>
          </p:cNvGraphicFramePr>
          <p:nvPr>
            <p:ph sz="half" idx="2"/>
            <p:extLst>
              <p:ext uri="{D42A27DB-BD31-4B8C-83A1-F6EECF244321}">
                <p14:modId xmlns:p14="http://schemas.microsoft.com/office/powerpoint/2010/main" val="70644960"/>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722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175D46-27BF-4AB2-A3D1-C59D6F9DB21C}"/>
              </a:ext>
            </a:extLst>
          </p:cNvPr>
          <p:cNvSpPr>
            <a:spLocks noGrp="1"/>
          </p:cNvSpPr>
          <p:nvPr>
            <p:ph type="title"/>
          </p:nvPr>
        </p:nvSpPr>
        <p:spPr>
          <a:xfrm>
            <a:off x="838200" y="668377"/>
            <a:ext cx="10515600" cy="1325563"/>
          </a:xfrm>
        </p:spPr>
        <p:txBody>
          <a:bodyPr>
            <a:normAutofit/>
          </a:bodyPr>
          <a:lstStyle/>
          <a:p>
            <a:r>
              <a:rPr lang="en-US" b="1" dirty="0">
                <a:latin typeface="+mn-lt"/>
              </a:rPr>
              <a:t>Minority Undergraduate Retention Grant (MURG) </a:t>
            </a:r>
          </a:p>
        </p:txBody>
      </p:sp>
      <p:sp>
        <p:nvSpPr>
          <p:cNvPr id="3" name="Content Placeholder 2">
            <a:extLst>
              <a:ext uri="{FF2B5EF4-FFF2-40B4-BE49-F238E27FC236}">
                <a16:creationId xmlns:a16="http://schemas.microsoft.com/office/drawing/2014/main" id="{1110E279-3E4B-451D-A466-A6C4062F3952}"/>
              </a:ext>
            </a:extLst>
          </p:cNvPr>
          <p:cNvSpPr>
            <a:spLocks noGrp="1"/>
          </p:cNvSpPr>
          <p:nvPr>
            <p:ph sz="half" idx="1"/>
          </p:nvPr>
        </p:nvSpPr>
        <p:spPr>
          <a:xfrm>
            <a:off x="838200" y="2177456"/>
            <a:ext cx="5097780" cy="3795748"/>
          </a:xfrm>
        </p:spPr>
        <p:txBody>
          <a:bodyPr>
            <a:normAutofit/>
          </a:bodyPr>
          <a:lstStyle/>
          <a:p>
            <a:pPr marL="0" indent="0">
              <a:buNone/>
            </a:pPr>
            <a:r>
              <a:rPr lang="en-US" sz="2400" b="1" dirty="0">
                <a:latin typeface="+mj-lt"/>
                <a:ea typeface="Calibri" panose="020F0502020204030204" pitchFamily="34" charset="0"/>
              </a:rPr>
              <a:t>If one of your school’s nominated MURG students withdraws, or is no longer eligible for a MURG award, may a new student be nominated to receive a MURG award instead? </a:t>
            </a:r>
          </a:p>
          <a:p>
            <a:pPr marL="0" indent="0">
              <a:buNone/>
            </a:pPr>
            <a:endParaRPr lang="en-US" sz="2400" b="1" dirty="0">
              <a:ea typeface="Calibri" panose="020F0502020204030204" pitchFamily="34" charset="0"/>
            </a:endParaRPr>
          </a:p>
          <a:p>
            <a:pPr marL="457200" lvl="1" indent="0">
              <a:buNone/>
            </a:pPr>
            <a:endParaRPr lang="en-US" dirty="0">
              <a:effectLst/>
              <a:ea typeface="Calibri" panose="020F0502020204030204" pitchFamily="34" charset="0"/>
            </a:endParaRPr>
          </a:p>
          <a:p>
            <a:pPr marL="457200" lvl="1" indent="0">
              <a:buNone/>
            </a:pPr>
            <a:endParaRPr lang="en-US" dirty="0">
              <a:effectLst/>
              <a:ea typeface="Calibri" panose="020F0502020204030204" pitchFamily="34" charset="0"/>
            </a:endParaRPr>
          </a:p>
          <a:p>
            <a:pPr marL="0" indent="0">
              <a:buNone/>
            </a:pPr>
            <a:endParaRPr lang="en-US" sz="2400" dirty="0">
              <a:effectLst/>
              <a:ea typeface="Calibri" panose="020F0502020204030204" pitchFamily="34" charset="0"/>
            </a:endParaRPr>
          </a:p>
        </p:txBody>
      </p:sp>
      <p:sp>
        <p:nvSpPr>
          <p:cNvPr id="4" name="Content Placeholder 3">
            <a:extLst>
              <a:ext uri="{FF2B5EF4-FFF2-40B4-BE49-F238E27FC236}">
                <a16:creationId xmlns:a16="http://schemas.microsoft.com/office/drawing/2014/main" id="{5F5B8C53-C89C-064E-9722-79A4BE2450D5}"/>
              </a:ext>
            </a:extLst>
          </p:cNvPr>
          <p:cNvSpPr>
            <a:spLocks noGrp="1"/>
          </p:cNvSpPr>
          <p:nvPr>
            <p:ph sz="half" idx="2"/>
          </p:nvPr>
        </p:nvSpPr>
        <p:spPr>
          <a:xfrm>
            <a:off x="6256020" y="2177456"/>
            <a:ext cx="5097780" cy="3795748"/>
          </a:xfrm>
        </p:spPr>
        <p:txBody>
          <a:bodyPr>
            <a:normAutofit/>
          </a:bodyPr>
          <a:lstStyle/>
          <a:p>
            <a:pPr lvl="1"/>
            <a:r>
              <a:rPr lang="en-US" sz="1700" dirty="0">
                <a:effectLst/>
                <a:ea typeface="Calibri" panose="020F0502020204030204" pitchFamily="34" charset="0"/>
              </a:rPr>
              <a:t>Yes, if </a:t>
            </a:r>
            <a:r>
              <a:rPr lang="en-US" sz="1700" dirty="0">
                <a:ea typeface="Calibri" panose="020F0502020204030204" pitchFamily="34" charset="0"/>
              </a:rPr>
              <a:t>a nominated</a:t>
            </a:r>
            <a:r>
              <a:rPr lang="en-US" sz="1700" dirty="0">
                <a:effectLst/>
                <a:ea typeface="Calibri" panose="020F0502020204030204" pitchFamily="34" charset="0"/>
              </a:rPr>
              <a:t> MURG student withdraws or is no longer eligible, a new MURG student may be nominated in its place. </a:t>
            </a:r>
          </a:p>
          <a:p>
            <a:pPr marL="0" indent="0">
              <a:buNone/>
            </a:pPr>
            <a:endParaRPr lang="en-US" sz="1700" dirty="0">
              <a:effectLst/>
              <a:ea typeface="Calibri" panose="020F0502020204030204" pitchFamily="34" charset="0"/>
            </a:endParaRPr>
          </a:p>
          <a:p>
            <a:pPr lvl="1"/>
            <a:r>
              <a:rPr lang="en-US" sz="1700" dirty="0">
                <a:effectLst/>
                <a:ea typeface="Calibri" panose="020F0502020204030204" pitchFamily="34" charset="0"/>
              </a:rPr>
              <a:t>Send HEAB an </a:t>
            </a:r>
            <a:r>
              <a:rPr lang="en-US" sz="1700" b="1" dirty="0">
                <a:effectLst/>
                <a:ea typeface="Calibri" panose="020F0502020204030204" pitchFamily="34" charset="0"/>
              </a:rPr>
              <a:t>updated MURG Nomination Roster </a:t>
            </a:r>
            <a:r>
              <a:rPr lang="en-US" sz="1700" dirty="0">
                <a:effectLst/>
                <a:ea typeface="Calibri" panose="020F0502020204030204" pitchFamily="34" charset="0"/>
              </a:rPr>
              <a:t>specifying a </a:t>
            </a:r>
            <a:r>
              <a:rPr lang="en-US" sz="1700" b="1" dirty="0">
                <a:effectLst/>
                <a:ea typeface="Calibri" panose="020F0502020204030204" pitchFamily="34" charset="0"/>
              </a:rPr>
              <a:t>$0</a:t>
            </a:r>
            <a:r>
              <a:rPr lang="en-US" sz="1700" dirty="0">
                <a:effectLst/>
                <a:ea typeface="Calibri" panose="020F0502020204030204" pitchFamily="34" charset="0"/>
              </a:rPr>
              <a:t> MURG award amount to the previously nominated MURG student who withdrew or is not eligible. </a:t>
            </a:r>
          </a:p>
          <a:p>
            <a:pPr marL="457200" lvl="1" indent="0">
              <a:buNone/>
            </a:pPr>
            <a:endParaRPr lang="en-US" sz="1700" dirty="0">
              <a:effectLst/>
              <a:ea typeface="Calibri" panose="020F0502020204030204" pitchFamily="34" charset="0"/>
            </a:endParaRPr>
          </a:p>
          <a:p>
            <a:pPr lvl="1"/>
            <a:r>
              <a:rPr lang="en-US" sz="1700" dirty="0">
                <a:effectLst/>
                <a:ea typeface="Calibri" panose="020F0502020204030204" pitchFamily="34" charset="0"/>
              </a:rPr>
              <a:t>Add the newly nominated MURG student to the </a:t>
            </a:r>
            <a:r>
              <a:rPr lang="en-US" sz="1700" b="1" dirty="0">
                <a:effectLst/>
                <a:ea typeface="Calibri" panose="020F0502020204030204" pitchFamily="34" charset="0"/>
              </a:rPr>
              <a:t>updated MURG Nomination Roster</a:t>
            </a:r>
            <a:r>
              <a:rPr lang="en-US" sz="1700" dirty="0">
                <a:effectLst/>
                <a:ea typeface="Calibri" panose="020F0502020204030204" pitchFamily="34" charset="0"/>
              </a:rPr>
              <a:t> and specify this student’s new MURG award amount on the roster. </a:t>
            </a:r>
          </a:p>
          <a:p>
            <a:endParaRPr lang="en-US" sz="1700" dirty="0"/>
          </a:p>
        </p:txBody>
      </p:sp>
    </p:spTree>
    <p:extLst>
      <p:ext uri="{BB962C8B-B14F-4D97-AF65-F5344CB8AC3E}">
        <p14:creationId xmlns:p14="http://schemas.microsoft.com/office/powerpoint/2010/main" val="3854506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175D46-27BF-4AB2-A3D1-C59D6F9DB21C}"/>
              </a:ext>
            </a:extLst>
          </p:cNvPr>
          <p:cNvSpPr>
            <a:spLocks noGrp="1"/>
          </p:cNvSpPr>
          <p:nvPr>
            <p:ph type="title"/>
          </p:nvPr>
        </p:nvSpPr>
        <p:spPr>
          <a:xfrm>
            <a:off x="804672" y="914400"/>
            <a:ext cx="2871095" cy="3288483"/>
          </a:xfrm>
        </p:spPr>
        <p:txBody>
          <a:bodyPr anchor="t">
            <a:normAutofit fontScale="90000"/>
          </a:bodyPr>
          <a:lstStyle/>
          <a:p>
            <a:r>
              <a:rPr lang="en-US" sz="2800" b="1" dirty="0">
                <a:solidFill>
                  <a:schemeClr val="bg1"/>
                </a:solidFill>
                <a:latin typeface="+mn-lt"/>
              </a:rPr>
              <a:t>Minority Teacher Loan (MTL) Program</a:t>
            </a:r>
            <a:br>
              <a:rPr lang="en-US" sz="2800" b="1" dirty="0">
                <a:solidFill>
                  <a:schemeClr val="bg1"/>
                </a:solidFill>
              </a:rPr>
            </a:br>
            <a:r>
              <a:rPr lang="en-US" sz="2800" b="1" dirty="0">
                <a:solidFill>
                  <a:schemeClr val="bg1"/>
                </a:solidFill>
              </a:rPr>
              <a:t> </a:t>
            </a:r>
            <a:br>
              <a:rPr lang="en-US" sz="2800" b="1" dirty="0">
                <a:solidFill>
                  <a:schemeClr val="bg1"/>
                </a:solidFill>
              </a:rPr>
            </a:br>
            <a:br>
              <a:rPr lang="en-US" sz="2800" b="1" dirty="0">
                <a:solidFill>
                  <a:schemeClr val="bg1"/>
                </a:solidFill>
              </a:rPr>
            </a:br>
            <a:br>
              <a:rPr lang="en-US" sz="2800" b="1" dirty="0">
                <a:solidFill>
                  <a:schemeClr val="bg1"/>
                </a:solidFill>
              </a:rPr>
            </a:br>
            <a:br>
              <a:rPr lang="en-US" sz="2800" b="1" dirty="0">
                <a:solidFill>
                  <a:schemeClr val="bg1"/>
                </a:solidFill>
              </a:rPr>
            </a:br>
            <a:br>
              <a:rPr lang="en-US" sz="2800" b="1" dirty="0">
                <a:solidFill>
                  <a:schemeClr val="bg1"/>
                </a:solidFill>
              </a:rPr>
            </a:br>
            <a:r>
              <a:rPr lang="en-US" sz="2800" b="1" dirty="0">
                <a:solidFill>
                  <a:schemeClr val="bg1"/>
                </a:solidFill>
                <a:latin typeface="+mn-lt"/>
              </a:rPr>
              <a:t>Common Questions</a:t>
            </a:r>
          </a:p>
        </p:txBody>
      </p:sp>
      <p:sp>
        <p:nvSpPr>
          <p:cNvPr id="3" name="Content Placeholder 2">
            <a:extLst>
              <a:ext uri="{FF2B5EF4-FFF2-40B4-BE49-F238E27FC236}">
                <a16:creationId xmlns:a16="http://schemas.microsoft.com/office/drawing/2014/main" id="{1110E279-3E4B-451D-A466-A6C4062F3952}"/>
              </a:ext>
            </a:extLst>
          </p:cNvPr>
          <p:cNvSpPr>
            <a:spLocks noGrp="1"/>
          </p:cNvSpPr>
          <p:nvPr>
            <p:ph sz="half" idx="1"/>
          </p:nvPr>
        </p:nvSpPr>
        <p:spPr>
          <a:xfrm>
            <a:off x="5198993" y="1412489"/>
            <a:ext cx="2926080" cy="4363844"/>
          </a:xfrm>
        </p:spPr>
        <p:txBody>
          <a:bodyPr>
            <a:normAutofit/>
          </a:bodyPr>
          <a:lstStyle/>
          <a:p>
            <a:pPr marL="0" indent="0">
              <a:buNone/>
            </a:pPr>
            <a:r>
              <a:rPr lang="en-US" sz="2000" b="1" dirty="0"/>
              <a:t>Do newly nominated MTL Program students need to work only in the City of Milwaukee after graduation to be eligible for MTL Program loan forgiveness? </a:t>
            </a:r>
            <a:r>
              <a:rPr lang="en-US" sz="2000" b="1" i="0" dirty="0">
                <a:effectLst/>
              </a:rPr>
              <a:t> </a:t>
            </a:r>
          </a:p>
          <a:p>
            <a:pPr marL="0" indent="0">
              <a:buNone/>
            </a:pPr>
            <a:endParaRPr lang="en-US" sz="2000" b="1" i="0" dirty="0">
              <a:effectLst/>
            </a:endParaRPr>
          </a:p>
          <a:p>
            <a:pPr marL="0" indent="0">
              <a:buNone/>
            </a:pPr>
            <a:endParaRPr lang="en-US" sz="2000" dirty="0"/>
          </a:p>
        </p:txBody>
      </p:sp>
      <p:sp>
        <p:nvSpPr>
          <p:cNvPr id="4" name="Content Placeholder 3">
            <a:extLst>
              <a:ext uri="{FF2B5EF4-FFF2-40B4-BE49-F238E27FC236}">
                <a16:creationId xmlns:a16="http://schemas.microsoft.com/office/drawing/2014/main" id="{A0EC7FC5-F323-3A9A-A9E6-ABBC3FDF0694}"/>
              </a:ext>
            </a:extLst>
          </p:cNvPr>
          <p:cNvSpPr>
            <a:spLocks noGrp="1"/>
          </p:cNvSpPr>
          <p:nvPr>
            <p:ph sz="half" idx="2"/>
          </p:nvPr>
        </p:nvSpPr>
        <p:spPr>
          <a:xfrm>
            <a:off x="8451604" y="1412489"/>
            <a:ext cx="2926080" cy="4363844"/>
          </a:xfrm>
        </p:spPr>
        <p:txBody>
          <a:bodyPr>
            <a:normAutofit/>
          </a:bodyPr>
          <a:lstStyle/>
          <a:p>
            <a:pPr lvl="1"/>
            <a:r>
              <a:rPr lang="en-US" sz="1400" b="1" i="0" dirty="0">
                <a:effectLst/>
              </a:rPr>
              <a:t>No</a:t>
            </a:r>
            <a:r>
              <a:rPr lang="en-US" sz="1400" b="0" i="0" dirty="0">
                <a:effectLst/>
              </a:rPr>
              <a:t>, </a:t>
            </a:r>
            <a:r>
              <a:rPr lang="en-US" sz="1400" dirty="0"/>
              <a:t>due to the changes in the Wisconsin Statutes, </a:t>
            </a:r>
            <a:r>
              <a:rPr lang="en-US" sz="1400" b="0" i="0" dirty="0">
                <a:effectLst/>
              </a:rPr>
              <a:t>the MTL Program no longer requires MTL Program </a:t>
            </a:r>
            <a:r>
              <a:rPr lang="en-US" sz="1400" dirty="0"/>
              <a:t>student</a:t>
            </a:r>
            <a:r>
              <a:rPr lang="en-US" sz="1400" b="0" i="0" dirty="0">
                <a:effectLst/>
              </a:rPr>
              <a:t>s to agree to work only in the </a:t>
            </a:r>
            <a:r>
              <a:rPr lang="en-US" sz="1400" dirty="0"/>
              <a:t>City of Milwaukee after graduation to be eligible for MTL Program loan forgiveness. </a:t>
            </a:r>
          </a:p>
          <a:p>
            <a:pPr marL="457200" lvl="1" indent="0">
              <a:buNone/>
            </a:pPr>
            <a:endParaRPr lang="en-US" sz="1400" dirty="0"/>
          </a:p>
          <a:p>
            <a:pPr lvl="1"/>
            <a:r>
              <a:rPr lang="en-US" sz="1400" b="0" i="0" dirty="0">
                <a:effectLst/>
              </a:rPr>
              <a:t>Students who participate in the MTL Program must agree to teach </a:t>
            </a:r>
            <a:r>
              <a:rPr lang="en-US" sz="1400" b="1" i="0" dirty="0">
                <a:effectLst/>
              </a:rPr>
              <a:t>full time </a:t>
            </a:r>
            <a:r>
              <a:rPr lang="en-US" sz="1400" b="0" i="0" dirty="0">
                <a:effectLst/>
              </a:rPr>
              <a:t>in a public or private elementary or secondary school, or a tribal school, </a:t>
            </a:r>
            <a:r>
              <a:rPr lang="en-US" sz="1400" i="0" dirty="0">
                <a:effectLst/>
              </a:rPr>
              <a:t>in a </a:t>
            </a:r>
            <a:r>
              <a:rPr lang="en-US" sz="1400" b="1" i="0" dirty="0">
                <a:effectLst/>
              </a:rPr>
              <a:t>Wisconsin school district with a 40% or higher minority student population</a:t>
            </a:r>
            <a:r>
              <a:rPr lang="en-US" sz="1400" b="0" i="0" dirty="0">
                <a:effectLst/>
              </a:rPr>
              <a:t>. </a:t>
            </a:r>
            <a:endParaRPr lang="en-US" sz="1400" dirty="0"/>
          </a:p>
          <a:p>
            <a:endParaRPr lang="en-US" sz="1400" dirty="0"/>
          </a:p>
        </p:txBody>
      </p:sp>
    </p:spTree>
    <p:extLst>
      <p:ext uri="{BB962C8B-B14F-4D97-AF65-F5344CB8AC3E}">
        <p14:creationId xmlns:p14="http://schemas.microsoft.com/office/powerpoint/2010/main" val="272714571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2694</Words>
  <Application>Microsoft Office PowerPoint</Application>
  <PresentationFormat>Widescreen</PresentationFormat>
  <Paragraphs>164</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Helvetica Neue</vt:lpstr>
      <vt:lpstr>Helvetica Neue Medium</vt:lpstr>
      <vt:lpstr>Wingdings</vt:lpstr>
      <vt:lpstr>Office Theme</vt:lpstr>
      <vt:lpstr>HEAB Best Practices</vt:lpstr>
      <vt:lpstr>The Higher Educational Aids Board</vt:lpstr>
      <vt:lpstr>Joy Dyer, Grant Specialist  WG-PNP, MURG, MTL, &amp; HSSP</vt:lpstr>
      <vt:lpstr>Wisconsin Grant Programs</vt:lpstr>
      <vt:lpstr>Wisconsin Grant Programs</vt:lpstr>
      <vt:lpstr>Minority Undergraduate Retention Grant (MURG)    Common Questions</vt:lpstr>
      <vt:lpstr>Minority Undergraduate Retention Grant (MURG) </vt:lpstr>
      <vt:lpstr>Minority Undergraduate Retention Grant (MURG) </vt:lpstr>
      <vt:lpstr>Minority Teacher Loan (MTL) Program       Common Questions</vt:lpstr>
      <vt:lpstr>Minority Teacher Loan (MTL) Program</vt:lpstr>
      <vt:lpstr>Health Services Scholarship (HSSP) Program </vt:lpstr>
      <vt:lpstr>Health Services Scholarship (HSSP) Program</vt:lpstr>
      <vt:lpstr>Jody Gennrich, Grant Specialist</vt:lpstr>
      <vt:lpstr>WI Residency  Eligibility is based on sec. 36.27(2) (e), Wisconsin Statutes</vt:lpstr>
      <vt:lpstr>Common Eligibility Exceptions</vt:lpstr>
      <vt:lpstr>Wisconsin Residency Determination</vt:lpstr>
      <vt:lpstr>Requesting Residency Updates</vt:lpstr>
      <vt:lpstr>Why do students need to complete a FAFSA for the WI Veteran Grant for WG-PNP?</vt:lpstr>
      <vt:lpstr>What is the difference between Part-time and Half-time?</vt:lpstr>
      <vt:lpstr>How do I know when I can request the funds for a student?</vt:lpstr>
      <vt:lpstr>Cassie Weisensel Grant Specialist</vt:lpstr>
      <vt:lpstr>Talent Incentive Program (TIP)</vt:lpstr>
      <vt:lpstr>Academic Excellence Scholarship (AES)</vt:lpstr>
      <vt:lpstr>Technical Excellence Scholarship (TES)</vt:lpstr>
      <vt:lpstr> Barb Moermond IS Operations Support Tech Senior </vt:lpstr>
      <vt:lpstr>Frequently Asked Questions</vt:lpstr>
      <vt:lpstr>Common Voucher Questions</vt:lpstr>
      <vt:lpstr>Voucher request timing </vt:lpstr>
      <vt:lpstr>Child Support</vt:lpstr>
      <vt:lpstr>Voucher Request Uploading</vt:lpstr>
      <vt:lpstr>If there is a problem with even one line in the file, the entire file is rejected and will need to be corrected and reuploaded.</vt:lpstr>
      <vt:lpstr>All of the errors in the file are listed so that you know what needs to be fixed.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Alford, Keyimani L</dc:creator>
  <cp:lastModifiedBy>Gennrich, Jody - HEAB</cp:lastModifiedBy>
  <cp:revision>372</cp:revision>
  <dcterms:created xsi:type="dcterms:W3CDTF">2022-01-03T17:36:12Z</dcterms:created>
  <dcterms:modified xsi:type="dcterms:W3CDTF">2023-03-31T13:26:48Z</dcterms:modified>
</cp:coreProperties>
</file>